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Lst>
  <p:sldSz cx="25203150" cy="32404050"/>
  <p:notesSz cx="6858000" cy="9144000"/>
  <p:embeddedFontLst>
    <p:embeddedFont>
      <p:font typeface="MS PGothic" panose="020B0600070205080204" pitchFamily="34" charset="-128"/>
      <p:regular r:id="rId3"/>
    </p:embeddedFont>
    <p:embeddedFont>
      <p:font typeface="Tahoma" panose="020B0604030504040204" pitchFamily="34" charset="0"/>
      <p:regular r:id="rId4"/>
      <p:bold r:id="rId5"/>
    </p:embeddedFont>
    <p:embeddedFont>
      <p:font typeface="Calibri" panose="020F0502020204030204" pitchFamily="34" charset="0"/>
      <p:regular r:id="rId6"/>
      <p:bold r:id="rId7"/>
      <p:italic r:id="rId8"/>
      <p:boldItalic r:id="rId9"/>
    </p:embeddedFont>
  </p:embeddedFontLst>
  <p:defaultTextStyle>
    <a:defPPr>
      <a:defRPr lang="it-IT"/>
    </a:defPPr>
    <a:lvl1pPr marL="0" algn="l" defTabSz="3291840" rtl="0" eaLnBrk="1" latinLnBrk="0" hangingPunct="1">
      <a:defRPr sz="6500" kern="1200">
        <a:solidFill>
          <a:schemeClr val="tx1"/>
        </a:solidFill>
        <a:latin typeface="+mn-lt"/>
        <a:ea typeface="+mn-ea"/>
        <a:cs typeface="+mn-cs"/>
      </a:defRPr>
    </a:lvl1pPr>
    <a:lvl2pPr marL="1645920" algn="l" defTabSz="3291840" rtl="0" eaLnBrk="1" latinLnBrk="0" hangingPunct="1">
      <a:defRPr sz="6500" kern="1200">
        <a:solidFill>
          <a:schemeClr val="tx1"/>
        </a:solidFill>
        <a:latin typeface="+mn-lt"/>
        <a:ea typeface="+mn-ea"/>
        <a:cs typeface="+mn-cs"/>
      </a:defRPr>
    </a:lvl2pPr>
    <a:lvl3pPr marL="3291840" algn="l" defTabSz="3291840" rtl="0" eaLnBrk="1" latinLnBrk="0" hangingPunct="1">
      <a:defRPr sz="6500" kern="1200">
        <a:solidFill>
          <a:schemeClr val="tx1"/>
        </a:solidFill>
        <a:latin typeface="+mn-lt"/>
        <a:ea typeface="+mn-ea"/>
        <a:cs typeface="+mn-cs"/>
      </a:defRPr>
    </a:lvl3pPr>
    <a:lvl4pPr marL="4937760" algn="l" defTabSz="3291840" rtl="0" eaLnBrk="1" latinLnBrk="0" hangingPunct="1">
      <a:defRPr sz="6500" kern="1200">
        <a:solidFill>
          <a:schemeClr val="tx1"/>
        </a:solidFill>
        <a:latin typeface="+mn-lt"/>
        <a:ea typeface="+mn-ea"/>
        <a:cs typeface="+mn-cs"/>
      </a:defRPr>
    </a:lvl4pPr>
    <a:lvl5pPr marL="6583680" algn="l" defTabSz="3291840" rtl="0" eaLnBrk="1" latinLnBrk="0" hangingPunct="1">
      <a:defRPr sz="6500" kern="1200">
        <a:solidFill>
          <a:schemeClr val="tx1"/>
        </a:solidFill>
        <a:latin typeface="+mn-lt"/>
        <a:ea typeface="+mn-ea"/>
        <a:cs typeface="+mn-cs"/>
      </a:defRPr>
    </a:lvl5pPr>
    <a:lvl6pPr marL="8229600" algn="l" defTabSz="3291840" rtl="0" eaLnBrk="1" latinLnBrk="0" hangingPunct="1">
      <a:defRPr sz="6500" kern="1200">
        <a:solidFill>
          <a:schemeClr val="tx1"/>
        </a:solidFill>
        <a:latin typeface="+mn-lt"/>
        <a:ea typeface="+mn-ea"/>
        <a:cs typeface="+mn-cs"/>
      </a:defRPr>
    </a:lvl6pPr>
    <a:lvl7pPr marL="9875520" algn="l" defTabSz="3291840" rtl="0" eaLnBrk="1" latinLnBrk="0" hangingPunct="1">
      <a:defRPr sz="6500" kern="1200">
        <a:solidFill>
          <a:schemeClr val="tx1"/>
        </a:solidFill>
        <a:latin typeface="+mn-lt"/>
        <a:ea typeface="+mn-ea"/>
        <a:cs typeface="+mn-cs"/>
      </a:defRPr>
    </a:lvl7pPr>
    <a:lvl8pPr marL="11521440" algn="l" defTabSz="3291840" rtl="0" eaLnBrk="1" latinLnBrk="0" hangingPunct="1">
      <a:defRPr sz="6500" kern="1200">
        <a:solidFill>
          <a:schemeClr val="tx1"/>
        </a:solidFill>
        <a:latin typeface="+mn-lt"/>
        <a:ea typeface="+mn-ea"/>
        <a:cs typeface="+mn-cs"/>
      </a:defRPr>
    </a:lvl8pPr>
    <a:lvl9pPr marL="13167360" algn="l" defTabSz="3291840" rtl="0" eaLnBrk="1" latinLnBrk="0" hangingPunct="1">
      <a:defRPr sz="6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9843" autoAdjust="0"/>
    <p:restoredTop sz="94660"/>
  </p:normalViewPr>
  <p:slideViewPr>
    <p:cSldViewPr>
      <p:cViewPr>
        <p:scale>
          <a:sx n="66" d="100"/>
          <a:sy n="66" d="100"/>
        </p:scale>
        <p:origin x="162" y="-72"/>
      </p:cViewPr>
      <p:guideLst>
        <p:guide orient="horz" pos="10206"/>
        <p:guide pos="79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tableStyles" Target="tableStyles.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viewProps" Target="viewProps.xml"/><Relationship Id="rId5" Type="http://schemas.openxmlformats.org/officeDocument/2006/relationships/font" Target="fonts/font3.fntdata"/><Relationship Id="rId10" Type="http://schemas.openxmlformats.org/officeDocument/2006/relationships/presProps" Target="presProps.xml"/><Relationship Id="rId4" Type="http://schemas.openxmlformats.org/officeDocument/2006/relationships/font" Target="fonts/font2.fntdata"/><Relationship Id="rId9" Type="http://schemas.openxmlformats.org/officeDocument/2006/relationships/font" Target="fonts/font7.fntdata"/></Relationships>
</file>

<file path=ppt/charts/_rels/chart1.xml.rels><?xml version="1.0" encoding="UTF-8" standalone="yes"?>
<Relationships xmlns="http://schemas.openxmlformats.org/package/2006/relationships"><Relationship Id="rId1" Type="http://schemas.openxmlformats.org/officeDocument/2006/relationships/oleObject" Target="Cartel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G:\Cartel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Lbls>
            <c:txPr>
              <a:bodyPr/>
              <a:lstStyle/>
              <a:p>
                <a:pPr>
                  <a:defRPr sz="1400" b="1" i="1">
                    <a:solidFill>
                      <a:sysClr val="windowText" lastClr="000000"/>
                    </a:solidFill>
                    <a:latin typeface="Tahoma" panose="020B0604030504040204" pitchFamily="34" charset="0"/>
                    <a:ea typeface="Tahoma" panose="020B0604030504040204" pitchFamily="34" charset="0"/>
                    <a:cs typeface="Tahoma" panose="020B0604030504040204" pitchFamily="34" charset="0"/>
                  </a:defRPr>
                </a:pPr>
                <a:endParaRPr lang="it-IT"/>
              </a:p>
            </c:txPr>
            <c:showLegendKey val="0"/>
            <c:showVal val="1"/>
            <c:showCatName val="0"/>
            <c:showSerName val="0"/>
            <c:showPercent val="0"/>
            <c:showBubbleSize val="0"/>
            <c:showLeaderLines val="0"/>
          </c:dLbls>
          <c:cat>
            <c:strRef>
              <c:f>Foglio1!$A$1:$A$5</c:f>
              <c:strCache>
                <c:ptCount val="5"/>
                <c:pt idx="0">
                  <c:v>Target LaB6</c:v>
                </c:pt>
                <c:pt idx="1">
                  <c:v>LB01</c:v>
                </c:pt>
                <c:pt idx="2">
                  <c:v>LB02</c:v>
                </c:pt>
                <c:pt idx="3">
                  <c:v>LB03</c:v>
                </c:pt>
                <c:pt idx="4">
                  <c:v>LB04</c:v>
                </c:pt>
              </c:strCache>
            </c:strRef>
          </c:cat>
          <c:val>
            <c:numRef>
              <c:f>Foglio1!$B$1:$B$5</c:f>
              <c:numCache>
                <c:formatCode>General</c:formatCode>
                <c:ptCount val="5"/>
                <c:pt idx="0">
                  <c:v>3.46</c:v>
                </c:pt>
                <c:pt idx="1">
                  <c:v>3.63</c:v>
                </c:pt>
                <c:pt idx="2">
                  <c:v>3.6</c:v>
                </c:pt>
                <c:pt idx="4">
                  <c:v>3.46</c:v>
                </c:pt>
              </c:numCache>
            </c:numRef>
          </c:val>
        </c:ser>
        <c:dLbls>
          <c:showLegendKey val="0"/>
          <c:showVal val="1"/>
          <c:showCatName val="0"/>
          <c:showSerName val="0"/>
          <c:showPercent val="0"/>
          <c:showBubbleSize val="0"/>
        </c:dLbls>
        <c:gapWidth val="150"/>
        <c:shape val="cylinder"/>
        <c:axId val="133883776"/>
        <c:axId val="121634816"/>
        <c:axId val="0"/>
      </c:bar3DChart>
      <c:catAx>
        <c:axId val="133883776"/>
        <c:scaling>
          <c:orientation val="minMax"/>
        </c:scaling>
        <c:delete val="0"/>
        <c:axPos val="b"/>
        <c:majorGridlines/>
        <c:title>
          <c:tx>
            <c:rich>
              <a:bodyPr/>
              <a:lstStyle/>
              <a:p>
                <a:pPr>
                  <a:defRPr sz="1200" b="1">
                    <a:latin typeface="Tahoma" panose="020B0604030504040204" pitchFamily="34" charset="0"/>
                    <a:ea typeface="Tahoma" panose="020B0604030504040204" pitchFamily="34" charset="0"/>
                    <a:cs typeface="Tahoma" panose="020B0604030504040204" pitchFamily="34" charset="0"/>
                  </a:defRPr>
                </a:pPr>
                <a:r>
                  <a:rPr lang="it-IT" sz="1200" b="1">
                    <a:latin typeface="Tahoma" panose="020B0604030504040204" pitchFamily="34" charset="0"/>
                    <a:ea typeface="Tahoma" panose="020B0604030504040204" pitchFamily="34" charset="0"/>
                    <a:cs typeface="Tahoma" panose="020B0604030504040204" pitchFamily="34" charset="0"/>
                  </a:rPr>
                  <a:t>Sample </a:t>
                </a:r>
              </a:p>
            </c:rich>
          </c:tx>
          <c:layout/>
          <c:overlay val="0"/>
        </c:title>
        <c:majorTickMark val="out"/>
        <c:minorTickMark val="none"/>
        <c:tickLblPos val="nextTo"/>
        <c:txPr>
          <a:bodyPr/>
          <a:lstStyle/>
          <a:p>
            <a:pPr>
              <a:defRPr sz="1100">
                <a:latin typeface="Tahoma" panose="020B0604030504040204" pitchFamily="34" charset="0"/>
                <a:ea typeface="Tahoma" panose="020B0604030504040204" pitchFamily="34" charset="0"/>
                <a:cs typeface="Tahoma" panose="020B0604030504040204" pitchFamily="34" charset="0"/>
              </a:defRPr>
            </a:pPr>
            <a:endParaRPr lang="it-IT"/>
          </a:p>
        </c:txPr>
        <c:crossAx val="121634816"/>
        <c:crosses val="autoZero"/>
        <c:auto val="1"/>
        <c:lblAlgn val="ctr"/>
        <c:lblOffset val="100"/>
        <c:noMultiLvlLbl val="0"/>
      </c:catAx>
      <c:valAx>
        <c:axId val="121634816"/>
        <c:scaling>
          <c:orientation val="minMax"/>
        </c:scaling>
        <c:delete val="0"/>
        <c:axPos val="l"/>
        <c:majorGridlines/>
        <c:title>
          <c:tx>
            <c:rich>
              <a:bodyPr rot="-5400000" vert="horz"/>
              <a:lstStyle/>
              <a:p>
                <a:pPr>
                  <a:defRPr sz="1400"/>
                </a:pPr>
                <a:r>
                  <a:rPr lang="it-IT" sz="1400">
                    <a:latin typeface="Tahoma" panose="020B0604030504040204" pitchFamily="34" charset="0"/>
                    <a:ea typeface="Tahoma" panose="020B0604030504040204" pitchFamily="34" charset="0"/>
                    <a:cs typeface="Tahoma" panose="020B0604030504040204" pitchFamily="34" charset="0"/>
                  </a:rPr>
                  <a:t>Work function (eV)</a:t>
                </a:r>
              </a:p>
            </c:rich>
          </c:tx>
          <c:layout/>
          <c:overlay val="0"/>
        </c:title>
        <c:numFmt formatCode="General" sourceLinked="1"/>
        <c:majorTickMark val="out"/>
        <c:minorTickMark val="none"/>
        <c:tickLblPos val="nextTo"/>
        <c:txPr>
          <a:bodyPr/>
          <a:lstStyle/>
          <a:p>
            <a:pPr>
              <a:defRPr sz="1100">
                <a:latin typeface="Tahoma" panose="020B0604030504040204" pitchFamily="34" charset="0"/>
                <a:ea typeface="Tahoma" panose="020B0604030504040204" pitchFamily="34" charset="0"/>
                <a:cs typeface="Tahoma" panose="020B0604030504040204" pitchFamily="34" charset="0"/>
              </a:defRPr>
            </a:pPr>
            <a:endParaRPr lang="it-IT"/>
          </a:p>
        </c:txPr>
        <c:crossAx val="13388377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0.13065766779152607"/>
          <c:y val="4.4018831515596282E-2"/>
          <c:w val="0.70163417808068107"/>
          <c:h val="0.73708073385369088"/>
        </c:manualLayout>
      </c:layout>
      <c:bar3DChart>
        <c:barDir val="col"/>
        <c:grouping val="clustered"/>
        <c:varyColors val="0"/>
        <c:ser>
          <c:idx val="0"/>
          <c:order val="0"/>
          <c:tx>
            <c:strRef>
              <c:f>Foglio1!$B$6</c:f>
              <c:strCache>
                <c:ptCount val="1"/>
                <c:pt idx="0">
                  <c:v>Boron (B1s)</c:v>
                </c:pt>
              </c:strCache>
            </c:strRef>
          </c:tx>
          <c:invertIfNegative val="0"/>
          <c:cat>
            <c:strRef>
              <c:f>Foglio1!$A$7:$A$11</c:f>
              <c:strCache>
                <c:ptCount val="5"/>
                <c:pt idx="0">
                  <c:v>Target LaB6</c:v>
                </c:pt>
                <c:pt idx="1">
                  <c:v>LB01</c:v>
                </c:pt>
                <c:pt idx="2">
                  <c:v>LB02</c:v>
                </c:pt>
                <c:pt idx="3">
                  <c:v>LB03</c:v>
                </c:pt>
                <c:pt idx="4">
                  <c:v>LB04</c:v>
                </c:pt>
              </c:strCache>
            </c:strRef>
          </c:cat>
          <c:val>
            <c:numRef>
              <c:f>Foglio1!$B$7:$B$11</c:f>
              <c:numCache>
                <c:formatCode>General</c:formatCode>
                <c:ptCount val="5"/>
                <c:pt idx="0">
                  <c:v>65.599999999999994</c:v>
                </c:pt>
                <c:pt idx="1">
                  <c:v>21.3</c:v>
                </c:pt>
                <c:pt idx="2">
                  <c:v>12.4</c:v>
                </c:pt>
                <c:pt idx="3">
                  <c:v>3.5</c:v>
                </c:pt>
                <c:pt idx="4">
                  <c:v>1.4</c:v>
                </c:pt>
              </c:numCache>
            </c:numRef>
          </c:val>
        </c:ser>
        <c:ser>
          <c:idx val="1"/>
          <c:order val="1"/>
          <c:tx>
            <c:strRef>
              <c:f>Foglio1!$C$6</c:f>
              <c:strCache>
                <c:ptCount val="1"/>
                <c:pt idx="0">
                  <c:v>Lanthanum (La3d5)</c:v>
                </c:pt>
              </c:strCache>
            </c:strRef>
          </c:tx>
          <c:invertIfNegative val="0"/>
          <c:cat>
            <c:strRef>
              <c:f>Foglio1!$A$7:$A$11</c:f>
              <c:strCache>
                <c:ptCount val="5"/>
                <c:pt idx="0">
                  <c:v>Target LaB6</c:v>
                </c:pt>
                <c:pt idx="1">
                  <c:v>LB01</c:v>
                </c:pt>
                <c:pt idx="2">
                  <c:v>LB02</c:v>
                </c:pt>
                <c:pt idx="3">
                  <c:v>LB03</c:v>
                </c:pt>
                <c:pt idx="4">
                  <c:v>LB04</c:v>
                </c:pt>
              </c:strCache>
            </c:strRef>
          </c:cat>
          <c:val>
            <c:numRef>
              <c:f>Foglio1!$C$7:$C$11</c:f>
              <c:numCache>
                <c:formatCode>General</c:formatCode>
                <c:ptCount val="5"/>
                <c:pt idx="0">
                  <c:v>20.7</c:v>
                </c:pt>
                <c:pt idx="1">
                  <c:v>8.6</c:v>
                </c:pt>
                <c:pt idx="2">
                  <c:v>11.1</c:v>
                </c:pt>
                <c:pt idx="3">
                  <c:v>1.1000000000000001</c:v>
                </c:pt>
                <c:pt idx="4">
                  <c:v>2.6</c:v>
                </c:pt>
              </c:numCache>
            </c:numRef>
          </c:val>
        </c:ser>
        <c:ser>
          <c:idx val="2"/>
          <c:order val="2"/>
          <c:tx>
            <c:strRef>
              <c:f>Foglio1!$D$6</c:f>
              <c:strCache>
                <c:ptCount val="1"/>
                <c:pt idx="0">
                  <c:v>Oxygen (O1s)</c:v>
                </c:pt>
              </c:strCache>
            </c:strRef>
          </c:tx>
          <c:invertIfNegative val="0"/>
          <c:cat>
            <c:strRef>
              <c:f>Foglio1!$A$7:$A$11</c:f>
              <c:strCache>
                <c:ptCount val="5"/>
                <c:pt idx="0">
                  <c:v>Target LaB6</c:v>
                </c:pt>
                <c:pt idx="1">
                  <c:v>LB01</c:v>
                </c:pt>
                <c:pt idx="2">
                  <c:v>LB02</c:v>
                </c:pt>
                <c:pt idx="3">
                  <c:v>LB03</c:v>
                </c:pt>
                <c:pt idx="4">
                  <c:v>LB04</c:v>
                </c:pt>
              </c:strCache>
            </c:strRef>
          </c:cat>
          <c:val>
            <c:numRef>
              <c:f>Foglio1!$D$7:$D$11</c:f>
              <c:numCache>
                <c:formatCode>General</c:formatCode>
                <c:ptCount val="5"/>
                <c:pt idx="0">
                  <c:v>13.8</c:v>
                </c:pt>
                <c:pt idx="1">
                  <c:v>44</c:v>
                </c:pt>
                <c:pt idx="2">
                  <c:v>43.7</c:v>
                </c:pt>
                <c:pt idx="3">
                  <c:v>46.5</c:v>
                </c:pt>
                <c:pt idx="4">
                  <c:v>31.7</c:v>
                </c:pt>
              </c:numCache>
            </c:numRef>
          </c:val>
        </c:ser>
        <c:dLbls>
          <c:showLegendKey val="0"/>
          <c:showVal val="0"/>
          <c:showCatName val="0"/>
          <c:showSerName val="0"/>
          <c:showPercent val="0"/>
          <c:showBubbleSize val="0"/>
        </c:dLbls>
        <c:gapWidth val="150"/>
        <c:shape val="box"/>
        <c:axId val="133985408"/>
        <c:axId val="133987328"/>
        <c:axId val="0"/>
      </c:bar3DChart>
      <c:catAx>
        <c:axId val="133985408"/>
        <c:scaling>
          <c:orientation val="minMax"/>
        </c:scaling>
        <c:delete val="0"/>
        <c:axPos val="b"/>
        <c:title>
          <c:tx>
            <c:rich>
              <a:bodyPr/>
              <a:lstStyle/>
              <a:p>
                <a:pPr>
                  <a:defRPr sz="1200">
                    <a:latin typeface="Tahoma" panose="020B0604030504040204" pitchFamily="34" charset="0"/>
                    <a:ea typeface="Tahoma" panose="020B0604030504040204" pitchFamily="34" charset="0"/>
                    <a:cs typeface="Tahoma" panose="020B0604030504040204" pitchFamily="34" charset="0"/>
                  </a:defRPr>
                </a:pPr>
                <a:r>
                  <a:rPr lang="it-IT" sz="1200">
                    <a:latin typeface="Tahoma" panose="020B0604030504040204" pitchFamily="34" charset="0"/>
                    <a:ea typeface="Tahoma" panose="020B0604030504040204" pitchFamily="34" charset="0"/>
                    <a:cs typeface="Tahoma" panose="020B0604030504040204" pitchFamily="34" charset="0"/>
                  </a:rPr>
                  <a:t>Sample</a:t>
                </a:r>
              </a:p>
            </c:rich>
          </c:tx>
          <c:layout/>
          <c:overlay val="0"/>
        </c:title>
        <c:majorTickMark val="out"/>
        <c:minorTickMark val="none"/>
        <c:tickLblPos val="nextTo"/>
        <c:txPr>
          <a:bodyPr/>
          <a:lstStyle/>
          <a:p>
            <a:pPr>
              <a:defRPr sz="1100">
                <a:latin typeface="Tahoma" panose="020B0604030504040204" pitchFamily="34" charset="0"/>
                <a:ea typeface="Tahoma" panose="020B0604030504040204" pitchFamily="34" charset="0"/>
                <a:cs typeface="Tahoma" panose="020B0604030504040204" pitchFamily="34" charset="0"/>
              </a:defRPr>
            </a:pPr>
            <a:endParaRPr lang="it-IT"/>
          </a:p>
        </c:txPr>
        <c:crossAx val="133987328"/>
        <c:crosses val="autoZero"/>
        <c:auto val="1"/>
        <c:lblAlgn val="ctr"/>
        <c:lblOffset val="100"/>
        <c:noMultiLvlLbl val="0"/>
      </c:catAx>
      <c:valAx>
        <c:axId val="133987328"/>
        <c:scaling>
          <c:orientation val="minMax"/>
        </c:scaling>
        <c:delete val="0"/>
        <c:axPos val="l"/>
        <c:majorGridlines/>
        <c:title>
          <c:tx>
            <c:rich>
              <a:bodyPr rot="-5400000" vert="horz"/>
              <a:lstStyle/>
              <a:p>
                <a:pPr>
                  <a:defRPr sz="1200">
                    <a:latin typeface="Tahoma" panose="020B0604030504040204" pitchFamily="34" charset="0"/>
                    <a:ea typeface="Tahoma" panose="020B0604030504040204" pitchFamily="34" charset="0"/>
                    <a:cs typeface="Tahoma" panose="020B0604030504040204" pitchFamily="34" charset="0"/>
                  </a:defRPr>
                </a:pPr>
                <a:r>
                  <a:rPr lang="it-IT" sz="1200">
                    <a:latin typeface="Tahoma" panose="020B0604030504040204" pitchFamily="34" charset="0"/>
                    <a:ea typeface="Tahoma" panose="020B0604030504040204" pitchFamily="34" charset="0"/>
                    <a:cs typeface="Tahoma" panose="020B0604030504040204" pitchFamily="34" charset="0"/>
                  </a:rPr>
                  <a:t>Atomic quantification (%)</a:t>
                </a:r>
              </a:p>
            </c:rich>
          </c:tx>
          <c:layout/>
          <c:overlay val="0"/>
        </c:title>
        <c:numFmt formatCode="General" sourceLinked="1"/>
        <c:majorTickMark val="out"/>
        <c:minorTickMark val="none"/>
        <c:tickLblPos val="nextTo"/>
        <c:txPr>
          <a:bodyPr/>
          <a:lstStyle/>
          <a:p>
            <a:pPr>
              <a:defRPr sz="1100">
                <a:latin typeface="Tahoma" panose="020B0604030504040204" pitchFamily="34" charset="0"/>
                <a:ea typeface="Tahoma" panose="020B0604030504040204" pitchFamily="34" charset="0"/>
                <a:cs typeface="Tahoma" panose="020B0604030504040204" pitchFamily="34" charset="0"/>
              </a:defRPr>
            </a:pPr>
            <a:endParaRPr lang="it-IT"/>
          </a:p>
        </c:txPr>
        <c:crossAx val="133985408"/>
        <c:crosses val="autoZero"/>
        <c:crossBetween val="between"/>
      </c:valAx>
    </c:plotArea>
    <c:legend>
      <c:legendPos val="r"/>
      <c:layout>
        <c:manualLayout>
          <c:xMode val="edge"/>
          <c:yMode val="edge"/>
          <c:x val="0.68705762450418673"/>
          <c:y val="6.5139378308266715E-2"/>
          <c:w val="0.27877993242250626"/>
          <c:h val="0.30341015759720491"/>
        </c:manualLayout>
      </c:layout>
      <c:overlay val="0"/>
      <c:txPr>
        <a:bodyPr/>
        <a:lstStyle/>
        <a:p>
          <a:pPr>
            <a:defRPr sz="1150">
              <a:latin typeface="Tahoma" panose="020B0604030504040204" pitchFamily="34" charset="0"/>
              <a:ea typeface="Tahoma" panose="020B0604030504040204" pitchFamily="34" charset="0"/>
              <a:cs typeface="Tahoma" panose="020B0604030504040204" pitchFamily="34" charset="0"/>
            </a:defRPr>
          </a:pPr>
          <a:endParaRPr lang="it-IT"/>
        </a:p>
      </c:txPr>
    </c:legend>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71992486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1260158" y="1297665"/>
            <a:ext cx="22682835" cy="5400675"/>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1260158" y="7560947"/>
            <a:ext cx="22682835" cy="21385175"/>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5" name="Segnaposto piè di pagina 4"/>
          <p:cNvSpPr>
            <a:spLocks noGrp="1"/>
          </p:cNvSpPr>
          <p:nvPr>
            <p:ph type="ftr" sz="quarter" idx="11"/>
          </p:nvPr>
        </p:nvSpPr>
        <p:spPr>
          <a:xfrm>
            <a:off x="8611076" y="30033756"/>
            <a:ext cx="7980998" cy="1725216"/>
          </a:xfrm>
          <a:prstGeom prst="rect">
            <a:avLst/>
          </a:prstGeom>
        </p:spPr>
        <p:txBody>
          <a:bodyPr/>
          <a:lstStyle/>
          <a:p>
            <a:endParaRPr lang="it-IT"/>
          </a:p>
        </p:txBody>
      </p:sp>
      <p:sp>
        <p:nvSpPr>
          <p:cNvPr id="6" name="Segnaposto numero diapositiva 5"/>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128058101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50362545" y="6128271"/>
            <a:ext cx="15629453" cy="130643826"/>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3474184" y="6128271"/>
            <a:ext cx="46468308" cy="130643826"/>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5" name="Segnaposto piè di pagina 4"/>
          <p:cNvSpPr>
            <a:spLocks noGrp="1"/>
          </p:cNvSpPr>
          <p:nvPr>
            <p:ph type="ftr" sz="quarter" idx="11"/>
          </p:nvPr>
        </p:nvSpPr>
        <p:spPr>
          <a:xfrm>
            <a:off x="8611076" y="30033756"/>
            <a:ext cx="7980998" cy="1725216"/>
          </a:xfrm>
          <a:prstGeom prst="rect">
            <a:avLst/>
          </a:prstGeom>
        </p:spPr>
        <p:txBody>
          <a:bodyPr/>
          <a:lstStyle/>
          <a:p>
            <a:endParaRPr lang="it-IT"/>
          </a:p>
        </p:txBody>
      </p:sp>
      <p:sp>
        <p:nvSpPr>
          <p:cNvPr id="6" name="Segnaposto numero diapositiva 5"/>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12557206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1260158" y="1297665"/>
            <a:ext cx="22682835" cy="5400675"/>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1260158" y="7560947"/>
            <a:ext cx="22682835" cy="21385175"/>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5" name="Segnaposto piè di pagina 4"/>
          <p:cNvSpPr>
            <a:spLocks noGrp="1"/>
          </p:cNvSpPr>
          <p:nvPr>
            <p:ph type="ftr" sz="quarter" idx="11"/>
          </p:nvPr>
        </p:nvSpPr>
        <p:spPr>
          <a:xfrm>
            <a:off x="8611076" y="30033756"/>
            <a:ext cx="7980998" cy="1725216"/>
          </a:xfrm>
          <a:prstGeom prst="rect">
            <a:avLst/>
          </a:prstGeom>
        </p:spPr>
        <p:txBody>
          <a:bodyPr/>
          <a:lstStyle/>
          <a:p>
            <a:endParaRPr lang="it-IT"/>
          </a:p>
        </p:txBody>
      </p:sp>
      <p:sp>
        <p:nvSpPr>
          <p:cNvPr id="6" name="Segnaposto numero diapositiva 5"/>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3266912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1990875" y="20822605"/>
            <a:ext cx="21422678" cy="6435804"/>
          </a:xfrm>
          <a:prstGeom prst="rect">
            <a:avLst/>
          </a:prstGeom>
        </p:spPr>
        <p:txBody>
          <a:bodyPr anchor="t"/>
          <a:lstStyle>
            <a:lvl1pPr algn="l">
              <a:defRPr sz="144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1990875" y="13734221"/>
            <a:ext cx="21422678" cy="7088384"/>
          </a:xfrm>
          <a:prstGeom prst="rect">
            <a:avLst/>
          </a:prstGeom>
        </p:spPr>
        <p:txBody>
          <a:bodyPr anchor="b"/>
          <a:lstStyle>
            <a:lvl1pPr marL="0" indent="0">
              <a:buNone/>
              <a:defRPr sz="7200">
                <a:solidFill>
                  <a:schemeClr val="tx1">
                    <a:tint val="75000"/>
                  </a:schemeClr>
                </a:solidFill>
              </a:defRPr>
            </a:lvl1pPr>
            <a:lvl2pPr marL="1645920" indent="0">
              <a:buNone/>
              <a:defRPr sz="6500">
                <a:solidFill>
                  <a:schemeClr val="tx1">
                    <a:tint val="75000"/>
                  </a:schemeClr>
                </a:solidFill>
              </a:defRPr>
            </a:lvl2pPr>
            <a:lvl3pPr marL="3291840" indent="0">
              <a:buNone/>
              <a:defRPr sz="5800">
                <a:solidFill>
                  <a:schemeClr val="tx1">
                    <a:tint val="75000"/>
                  </a:schemeClr>
                </a:solidFill>
              </a:defRPr>
            </a:lvl3pPr>
            <a:lvl4pPr marL="4937760" indent="0">
              <a:buNone/>
              <a:defRPr sz="5000">
                <a:solidFill>
                  <a:schemeClr val="tx1">
                    <a:tint val="75000"/>
                  </a:schemeClr>
                </a:solidFill>
              </a:defRPr>
            </a:lvl4pPr>
            <a:lvl5pPr marL="6583680" indent="0">
              <a:buNone/>
              <a:defRPr sz="5000">
                <a:solidFill>
                  <a:schemeClr val="tx1">
                    <a:tint val="75000"/>
                  </a:schemeClr>
                </a:solidFill>
              </a:defRPr>
            </a:lvl5pPr>
            <a:lvl6pPr marL="8229600" indent="0">
              <a:buNone/>
              <a:defRPr sz="5000">
                <a:solidFill>
                  <a:schemeClr val="tx1">
                    <a:tint val="75000"/>
                  </a:schemeClr>
                </a:solidFill>
              </a:defRPr>
            </a:lvl6pPr>
            <a:lvl7pPr marL="9875520" indent="0">
              <a:buNone/>
              <a:defRPr sz="5000">
                <a:solidFill>
                  <a:schemeClr val="tx1">
                    <a:tint val="75000"/>
                  </a:schemeClr>
                </a:solidFill>
              </a:defRPr>
            </a:lvl7pPr>
            <a:lvl8pPr marL="11521440" indent="0">
              <a:buNone/>
              <a:defRPr sz="5000">
                <a:solidFill>
                  <a:schemeClr val="tx1">
                    <a:tint val="75000"/>
                  </a:schemeClr>
                </a:solidFill>
              </a:defRPr>
            </a:lvl8pPr>
            <a:lvl9pPr marL="13167360" indent="0">
              <a:buNone/>
              <a:defRPr sz="50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5" name="Segnaposto piè di pagina 4"/>
          <p:cNvSpPr>
            <a:spLocks noGrp="1"/>
          </p:cNvSpPr>
          <p:nvPr>
            <p:ph type="ftr" sz="quarter" idx="11"/>
          </p:nvPr>
        </p:nvSpPr>
        <p:spPr>
          <a:xfrm>
            <a:off x="8611076" y="30033756"/>
            <a:ext cx="7980998" cy="1725216"/>
          </a:xfrm>
          <a:prstGeom prst="rect">
            <a:avLst/>
          </a:prstGeom>
        </p:spPr>
        <p:txBody>
          <a:bodyPr/>
          <a:lstStyle/>
          <a:p>
            <a:endParaRPr lang="it-IT"/>
          </a:p>
        </p:txBody>
      </p:sp>
      <p:sp>
        <p:nvSpPr>
          <p:cNvPr id="6" name="Segnaposto numero diapositiva 5"/>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62354917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1260158" y="1297665"/>
            <a:ext cx="22682835" cy="5400675"/>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3474184" y="35726968"/>
            <a:ext cx="31048881" cy="101045127"/>
          </a:xfrm>
          <a:prstGeom prst="rect">
            <a:avLst/>
          </a:prstGeom>
        </p:spPr>
        <p:txBody>
          <a:bodyPr/>
          <a:lstStyle>
            <a:lvl1pPr>
              <a:defRPr sz="10100"/>
            </a:lvl1pPr>
            <a:lvl2pPr>
              <a:defRPr sz="8600"/>
            </a:lvl2pPr>
            <a:lvl3pPr>
              <a:defRPr sz="7200"/>
            </a:lvl3pPr>
            <a:lvl4pPr>
              <a:defRPr sz="6500"/>
            </a:lvl4pPr>
            <a:lvl5pPr>
              <a:defRPr sz="6500"/>
            </a:lvl5pPr>
            <a:lvl6pPr>
              <a:defRPr sz="6500"/>
            </a:lvl6pPr>
            <a:lvl7pPr>
              <a:defRPr sz="6500"/>
            </a:lvl7pPr>
            <a:lvl8pPr>
              <a:defRPr sz="6500"/>
            </a:lvl8pPr>
            <a:lvl9pPr>
              <a:defRPr sz="65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34943117" y="35726968"/>
            <a:ext cx="31048881" cy="101045127"/>
          </a:xfrm>
          <a:prstGeom prst="rect">
            <a:avLst/>
          </a:prstGeom>
        </p:spPr>
        <p:txBody>
          <a:bodyPr/>
          <a:lstStyle>
            <a:lvl1pPr>
              <a:defRPr sz="10100"/>
            </a:lvl1pPr>
            <a:lvl2pPr>
              <a:defRPr sz="8600"/>
            </a:lvl2pPr>
            <a:lvl3pPr>
              <a:defRPr sz="7200"/>
            </a:lvl3pPr>
            <a:lvl4pPr>
              <a:defRPr sz="6500"/>
            </a:lvl4pPr>
            <a:lvl5pPr>
              <a:defRPr sz="6500"/>
            </a:lvl5pPr>
            <a:lvl6pPr>
              <a:defRPr sz="6500"/>
            </a:lvl6pPr>
            <a:lvl7pPr>
              <a:defRPr sz="6500"/>
            </a:lvl7pPr>
            <a:lvl8pPr>
              <a:defRPr sz="6500"/>
            </a:lvl8pPr>
            <a:lvl9pPr>
              <a:defRPr sz="65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6" name="Segnaposto piè di pagina 5"/>
          <p:cNvSpPr>
            <a:spLocks noGrp="1"/>
          </p:cNvSpPr>
          <p:nvPr>
            <p:ph type="ftr" sz="quarter" idx="11"/>
          </p:nvPr>
        </p:nvSpPr>
        <p:spPr>
          <a:xfrm>
            <a:off x="8611076" y="30033756"/>
            <a:ext cx="7980998" cy="1725216"/>
          </a:xfrm>
          <a:prstGeom prst="rect">
            <a:avLst/>
          </a:prstGeom>
        </p:spPr>
        <p:txBody>
          <a:bodyPr/>
          <a:lstStyle/>
          <a:p>
            <a:endParaRPr lang="it-IT"/>
          </a:p>
        </p:txBody>
      </p:sp>
      <p:sp>
        <p:nvSpPr>
          <p:cNvPr id="7" name="Segnaposto numero diapositiva 6"/>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2032068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1260158" y="1297665"/>
            <a:ext cx="22682835" cy="5400675"/>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1260158" y="7253409"/>
            <a:ext cx="11135768" cy="3022875"/>
          </a:xfrm>
          <a:prstGeom prst="rect">
            <a:avLst/>
          </a:prstGeom>
        </p:spPr>
        <p:txBody>
          <a:bodyPr anchor="b"/>
          <a:lstStyle>
            <a:lvl1pPr marL="0" indent="0">
              <a:buNone/>
              <a:defRPr sz="8600" b="1"/>
            </a:lvl1pPr>
            <a:lvl2pPr marL="1645920" indent="0">
              <a:buNone/>
              <a:defRPr sz="7200" b="1"/>
            </a:lvl2pPr>
            <a:lvl3pPr marL="3291840" indent="0">
              <a:buNone/>
              <a:defRPr sz="6500" b="1"/>
            </a:lvl3pPr>
            <a:lvl4pPr marL="4937760" indent="0">
              <a:buNone/>
              <a:defRPr sz="5800" b="1"/>
            </a:lvl4pPr>
            <a:lvl5pPr marL="6583680" indent="0">
              <a:buNone/>
              <a:defRPr sz="5800" b="1"/>
            </a:lvl5pPr>
            <a:lvl6pPr marL="8229600" indent="0">
              <a:buNone/>
              <a:defRPr sz="5800" b="1"/>
            </a:lvl6pPr>
            <a:lvl7pPr marL="9875520" indent="0">
              <a:buNone/>
              <a:defRPr sz="5800" b="1"/>
            </a:lvl7pPr>
            <a:lvl8pPr marL="11521440" indent="0">
              <a:buNone/>
              <a:defRPr sz="5800" b="1"/>
            </a:lvl8pPr>
            <a:lvl9pPr marL="13167360" indent="0">
              <a:buNone/>
              <a:defRPr sz="5800" b="1"/>
            </a:lvl9pPr>
          </a:lstStyle>
          <a:p>
            <a:pPr lvl="0"/>
            <a:r>
              <a:rPr lang="it-IT" smtClean="0"/>
              <a:t>Fare clic per modificare stili del testo dello schema</a:t>
            </a:r>
          </a:p>
        </p:txBody>
      </p:sp>
      <p:sp>
        <p:nvSpPr>
          <p:cNvPr id="4" name="Segnaposto contenuto 3"/>
          <p:cNvSpPr>
            <a:spLocks noGrp="1"/>
          </p:cNvSpPr>
          <p:nvPr>
            <p:ph sz="half" idx="2"/>
          </p:nvPr>
        </p:nvSpPr>
        <p:spPr>
          <a:xfrm>
            <a:off x="1260158" y="10276284"/>
            <a:ext cx="11135768" cy="18669836"/>
          </a:xfrm>
          <a:prstGeom prst="rect">
            <a:avLst/>
          </a:prstGeom>
        </p:spPr>
        <p:txBody>
          <a:bodyPr/>
          <a:lstStyle>
            <a:lvl1pPr>
              <a:defRPr sz="8600"/>
            </a:lvl1pPr>
            <a:lvl2pPr>
              <a:defRPr sz="7200"/>
            </a:lvl2pPr>
            <a:lvl3pPr>
              <a:defRPr sz="6500"/>
            </a:lvl3pPr>
            <a:lvl4pPr>
              <a:defRPr sz="5800"/>
            </a:lvl4pPr>
            <a:lvl5pPr>
              <a:defRPr sz="5800"/>
            </a:lvl5pPr>
            <a:lvl6pPr>
              <a:defRPr sz="5800"/>
            </a:lvl6pPr>
            <a:lvl7pPr>
              <a:defRPr sz="5800"/>
            </a:lvl7pPr>
            <a:lvl8pPr>
              <a:defRPr sz="5800"/>
            </a:lvl8pPr>
            <a:lvl9pPr>
              <a:defRPr sz="5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12802852" y="7253409"/>
            <a:ext cx="11140142" cy="3022875"/>
          </a:xfrm>
          <a:prstGeom prst="rect">
            <a:avLst/>
          </a:prstGeom>
        </p:spPr>
        <p:txBody>
          <a:bodyPr anchor="b"/>
          <a:lstStyle>
            <a:lvl1pPr marL="0" indent="0">
              <a:buNone/>
              <a:defRPr sz="8600" b="1"/>
            </a:lvl1pPr>
            <a:lvl2pPr marL="1645920" indent="0">
              <a:buNone/>
              <a:defRPr sz="7200" b="1"/>
            </a:lvl2pPr>
            <a:lvl3pPr marL="3291840" indent="0">
              <a:buNone/>
              <a:defRPr sz="6500" b="1"/>
            </a:lvl3pPr>
            <a:lvl4pPr marL="4937760" indent="0">
              <a:buNone/>
              <a:defRPr sz="5800" b="1"/>
            </a:lvl4pPr>
            <a:lvl5pPr marL="6583680" indent="0">
              <a:buNone/>
              <a:defRPr sz="5800" b="1"/>
            </a:lvl5pPr>
            <a:lvl6pPr marL="8229600" indent="0">
              <a:buNone/>
              <a:defRPr sz="5800" b="1"/>
            </a:lvl6pPr>
            <a:lvl7pPr marL="9875520" indent="0">
              <a:buNone/>
              <a:defRPr sz="5800" b="1"/>
            </a:lvl7pPr>
            <a:lvl8pPr marL="11521440" indent="0">
              <a:buNone/>
              <a:defRPr sz="5800" b="1"/>
            </a:lvl8pPr>
            <a:lvl9pPr marL="13167360" indent="0">
              <a:buNone/>
              <a:defRPr sz="58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12802852" y="10276284"/>
            <a:ext cx="11140142" cy="18669836"/>
          </a:xfrm>
          <a:prstGeom prst="rect">
            <a:avLst/>
          </a:prstGeom>
        </p:spPr>
        <p:txBody>
          <a:bodyPr/>
          <a:lstStyle>
            <a:lvl1pPr>
              <a:defRPr sz="8600"/>
            </a:lvl1pPr>
            <a:lvl2pPr>
              <a:defRPr sz="7200"/>
            </a:lvl2pPr>
            <a:lvl3pPr>
              <a:defRPr sz="6500"/>
            </a:lvl3pPr>
            <a:lvl4pPr>
              <a:defRPr sz="5800"/>
            </a:lvl4pPr>
            <a:lvl5pPr>
              <a:defRPr sz="5800"/>
            </a:lvl5pPr>
            <a:lvl6pPr>
              <a:defRPr sz="5800"/>
            </a:lvl6pPr>
            <a:lvl7pPr>
              <a:defRPr sz="5800"/>
            </a:lvl7pPr>
            <a:lvl8pPr>
              <a:defRPr sz="5800"/>
            </a:lvl8pPr>
            <a:lvl9pPr>
              <a:defRPr sz="5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8" name="Segnaposto piè di pagina 7"/>
          <p:cNvSpPr>
            <a:spLocks noGrp="1"/>
          </p:cNvSpPr>
          <p:nvPr>
            <p:ph type="ftr" sz="quarter" idx="11"/>
          </p:nvPr>
        </p:nvSpPr>
        <p:spPr>
          <a:xfrm>
            <a:off x="8611076" y="30033756"/>
            <a:ext cx="7980998" cy="1725216"/>
          </a:xfrm>
          <a:prstGeom prst="rect">
            <a:avLst/>
          </a:prstGeom>
        </p:spPr>
        <p:txBody>
          <a:bodyPr/>
          <a:lstStyle/>
          <a:p>
            <a:endParaRPr lang="it-IT"/>
          </a:p>
        </p:txBody>
      </p:sp>
      <p:sp>
        <p:nvSpPr>
          <p:cNvPr id="9" name="Segnaposto numero diapositiva 8"/>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338555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1260158" y="1297665"/>
            <a:ext cx="22682835" cy="5400675"/>
          </a:xfrm>
          <a:prstGeom prst="rect">
            <a:avLst/>
          </a:prstGeom>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4" name="Segnaposto piè di pagina 3"/>
          <p:cNvSpPr>
            <a:spLocks noGrp="1"/>
          </p:cNvSpPr>
          <p:nvPr>
            <p:ph type="ftr" sz="quarter" idx="11"/>
          </p:nvPr>
        </p:nvSpPr>
        <p:spPr>
          <a:xfrm>
            <a:off x="8611076" y="30033756"/>
            <a:ext cx="7980998" cy="1725216"/>
          </a:xfrm>
          <a:prstGeom prst="rect">
            <a:avLst/>
          </a:prstGeom>
        </p:spPr>
        <p:txBody>
          <a:bodyPr/>
          <a:lstStyle/>
          <a:p>
            <a:endParaRPr lang="it-IT"/>
          </a:p>
        </p:txBody>
      </p:sp>
      <p:sp>
        <p:nvSpPr>
          <p:cNvPr id="5" name="Segnaposto numero diapositiva 4"/>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4217669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3" name="Segnaposto piè di pagina 2"/>
          <p:cNvSpPr>
            <a:spLocks noGrp="1"/>
          </p:cNvSpPr>
          <p:nvPr>
            <p:ph type="ftr" sz="quarter" idx="11"/>
          </p:nvPr>
        </p:nvSpPr>
        <p:spPr>
          <a:xfrm>
            <a:off x="8611076" y="30033756"/>
            <a:ext cx="7980998" cy="1725216"/>
          </a:xfrm>
          <a:prstGeom prst="rect">
            <a:avLst/>
          </a:prstGeom>
        </p:spPr>
        <p:txBody>
          <a:bodyPr/>
          <a:lstStyle/>
          <a:p>
            <a:endParaRPr lang="it-IT"/>
          </a:p>
        </p:txBody>
      </p:sp>
      <p:sp>
        <p:nvSpPr>
          <p:cNvPr id="4" name="Segnaposto numero diapositiva 3"/>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27952720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260159" y="1290161"/>
            <a:ext cx="8291663" cy="5490686"/>
          </a:xfrm>
          <a:prstGeom prst="rect">
            <a:avLst/>
          </a:prstGeom>
        </p:spPr>
        <p:txBody>
          <a:bodyPr anchor="b"/>
          <a:lstStyle>
            <a:lvl1pPr algn="l">
              <a:defRPr sz="7200" b="1"/>
            </a:lvl1pPr>
          </a:lstStyle>
          <a:p>
            <a:r>
              <a:rPr lang="it-IT" smtClean="0"/>
              <a:t>Fare clic per modificare lo stile del titolo</a:t>
            </a:r>
            <a:endParaRPr lang="it-IT"/>
          </a:p>
        </p:txBody>
      </p:sp>
      <p:sp>
        <p:nvSpPr>
          <p:cNvPr id="3" name="Segnaposto contenuto 2"/>
          <p:cNvSpPr>
            <a:spLocks noGrp="1"/>
          </p:cNvSpPr>
          <p:nvPr>
            <p:ph idx="1"/>
          </p:nvPr>
        </p:nvSpPr>
        <p:spPr>
          <a:xfrm>
            <a:off x="9853732" y="1290164"/>
            <a:ext cx="14089261" cy="27655959"/>
          </a:xfrm>
          <a:prstGeom prst="rect">
            <a:avLst/>
          </a:prstGeom>
        </p:spPr>
        <p:txBody>
          <a:bodyPr/>
          <a:lstStyle>
            <a:lvl1pPr>
              <a:defRPr sz="11500"/>
            </a:lvl1pPr>
            <a:lvl2pPr>
              <a:defRPr sz="10100"/>
            </a:lvl2pPr>
            <a:lvl3pPr>
              <a:defRPr sz="8600"/>
            </a:lvl3pPr>
            <a:lvl4pPr>
              <a:defRPr sz="7200"/>
            </a:lvl4pPr>
            <a:lvl5pPr>
              <a:defRPr sz="7200"/>
            </a:lvl5pPr>
            <a:lvl6pPr>
              <a:defRPr sz="7200"/>
            </a:lvl6pPr>
            <a:lvl7pPr>
              <a:defRPr sz="7200"/>
            </a:lvl7pPr>
            <a:lvl8pPr>
              <a:defRPr sz="7200"/>
            </a:lvl8pPr>
            <a:lvl9pPr>
              <a:defRPr sz="7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1260159" y="6780850"/>
            <a:ext cx="8291663" cy="22165273"/>
          </a:xfrm>
          <a:prstGeom prst="rect">
            <a:avLst/>
          </a:prstGeom>
        </p:spPr>
        <p:txBody>
          <a:bodyPr/>
          <a:lstStyle>
            <a:lvl1pPr marL="0" indent="0">
              <a:buNone/>
              <a:defRPr sz="5000"/>
            </a:lvl1pPr>
            <a:lvl2pPr marL="1645920" indent="0">
              <a:buNone/>
              <a:defRPr sz="4300"/>
            </a:lvl2pPr>
            <a:lvl3pPr marL="3291840" indent="0">
              <a:buNone/>
              <a:defRPr sz="3600"/>
            </a:lvl3pPr>
            <a:lvl4pPr marL="4937760" indent="0">
              <a:buNone/>
              <a:defRPr sz="3200"/>
            </a:lvl4pPr>
            <a:lvl5pPr marL="6583680" indent="0">
              <a:buNone/>
              <a:defRPr sz="3200"/>
            </a:lvl5pPr>
            <a:lvl6pPr marL="8229600" indent="0">
              <a:buNone/>
              <a:defRPr sz="3200"/>
            </a:lvl6pPr>
            <a:lvl7pPr marL="9875520" indent="0">
              <a:buNone/>
              <a:defRPr sz="3200"/>
            </a:lvl7pPr>
            <a:lvl8pPr marL="11521440" indent="0">
              <a:buNone/>
              <a:defRPr sz="3200"/>
            </a:lvl8pPr>
            <a:lvl9pPr marL="13167360" indent="0">
              <a:buNone/>
              <a:defRPr sz="3200"/>
            </a:lvl9pPr>
          </a:lstStyle>
          <a:p>
            <a:pPr lvl="0"/>
            <a:r>
              <a:rPr lang="it-IT" smtClean="0"/>
              <a:t>Fare clic per modificare stili del testo dello schema</a:t>
            </a:r>
          </a:p>
        </p:txBody>
      </p:sp>
      <p:sp>
        <p:nvSpPr>
          <p:cNvPr id="5" name="Segnaposto data 4"/>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6" name="Segnaposto piè di pagina 5"/>
          <p:cNvSpPr>
            <a:spLocks noGrp="1"/>
          </p:cNvSpPr>
          <p:nvPr>
            <p:ph type="ftr" sz="quarter" idx="11"/>
          </p:nvPr>
        </p:nvSpPr>
        <p:spPr>
          <a:xfrm>
            <a:off x="8611076" y="30033756"/>
            <a:ext cx="7980998" cy="1725216"/>
          </a:xfrm>
          <a:prstGeom prst="rect">
            <a:avLst/>
          </a:prstGeom>
        </p:spPr>
        <p:txBody>
          <a:bodyPr/>
          <a:lstStyle/>
          <a:p>
            <a:endParaRPr lang="it-IT"/>
          </a:p>
        </p:txBody>
      </p:sp>
      <p:sp>
        <p:nvSpPr>
          <p:cNvPr id="7" name="Segnaposto numero diapositiva 6"/>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1224227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939994" y="22682835"/>
            <a:ext cx="15121890" cy="2677837"/>
          </a:xfrm>
          <a:prstGeom prst="rect">
            <a:avLst/>
          </a:prstGeom>
        </p:spPr>
        <p:txBody>
          <a:bodyPr anchor="b"/>
          <a:lstStyle>
            <a:lvl1pPr algn="l">
              <a:defRPr sz="72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4939994" y="2895362"/>
            <a:ext cx="15121890" cy="19442430"/>
          </a:xfrm>
          <a:prstGeom prst="rect">
            <a:avLst/>
          </a:prstGeom>
        </p:spPr>
        <p:txBody>
          <a:bodyPr/>
          <a:lstStyle>
            <a:lvl1pPr marL="0" indent="0">
              <a:buNone/>
              <a:defRPr sz="11500"/>
            </a:lvl1pPr>
            <a:lvl2pPr marL="1645920" indent="0">
              <a:buNone/>
              <a:defRPr sz="10100"/>
            </a:lvl2pPr>
            <a:lvl3pPr marL="3291840" indent="0">
              <a:buNone/>
              <a:defRPr sz="860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endParaRPr lang="it-IT"/>
          </a:p>
        </p:txBody>
      </p:sp>
      <p:sp>
        <p:nvSpPr>
          <p:cNvPr id="4" name="Segnaposto testo 3"/>
          <p:cNvSpPr>
            <a:spLocks noGrp="1"/>
          </p:cNvSpPr>
          <p:nvPr>
            <p:ph type="body" sz="half" idx="2"/>
          </p:nvPr>
        </p:nvSpPr>
        <p:spPr>
          <a:xfrm>
            <a:off x="4939994" y="25360672"/>
            <a:ext cx="15121890" cy="3802973"/>
          </a:xfrm>
          <a:prstGeom prst="rect">
            <a:avLst/>
          </a:prstGeom>
        </p:spPr>
        <p:txBody>
          <a:bodyPr/>
          <a:lstStyle>
            <a:lvl1pPr marL="0" indent="0">
              <a:buNone/>
              <a:defRPr sz="5000"/>
            </a:lvl1pPr>
            <a:lvl2pPr marL="1645920" indent="0">
              <a:buNone/>
              <a:defRPr sz="4300"/>
            </a:lvl2pPr>
            <a:lvl3pPr marL="3291840" indent="0">
              <a:buNone/>
              <a:defRPr sz="3600"/>
            </a:lvl3pPr>
            <a:lvl4pPr marL="4937760" indent="0">
              <a:buNone/>
              <a:defRPr sz="3200"/>
            </a:lvl4pPr>
            <a:lvl5pPr marL="6583680" indent="0">
              <a:buNone/>
              <a:defRPr sz="3200"/>
            </a:lvl5pPr>
            <a:lvl6pPr marL="8229600" indent="0">
              <a:buNone/>
              <a:defRPr sz="3200"/>
            </a:lvl6pPr>
            <a:lvl7pPr marL="9875520" indent="0">
              <a:buNone/>
              <a:defRPr sz="3200"/>
            </a:lvl7pPr>
            <a:lvl8pPr marL="11521440" indent="0">
              <a:buNone/>
              <a:defRPr sz="3200"/>
            </a:lvl8pPr>
            <a:lvl9pPr marL="13167360" indent="0">
              <a:buNone/>
              <a:defRPr sz="3200"/>
            </a:lvl9pPr>
          </a:lstStyle>
          <a:p>
            <a:pPr lvl="0"/>
            <a:r>
              <a:rPr lang="it-IT" smtClean="0"/>
              <a:t>Fare clic per modificare stili del testo dello schema</a:t>
            </a:r>
          </a:p>
        </p:txBody>
      </p:sp>
      <p:sp>
        <p:nvSpPr>
          <p:cNvPr id="5" name="Segnaposto data 4"/>
          <p:cNvSpPr>
            <a:spLocks noGrp="1"/>
          </p:cNvSpPr>
          <p:nvPr>
            <p:ph type="dt" sz="half" idx="10"/>
          </p:nvPr>
        </p:nvSpPr>
        <p:spPr>
          <a:xfrm>
            <a:off x="1260158" y="30033756"/>
            <a:ext cx="5880735" cy="1725216"/>
          </a:xfrm>
          <a:prstGeom prst="rect">
            <a:avLst/>
          </a:prstGeom>
        </p:spPr>
        <p:txBody>
          <a:bodyPr/>
          <a:lstStyle/>
          <a:p>
            <a:fld id="{14D9E277-B5F7-4152-8A5D-B7C8626FC261}" type="datetimeFigureOut">
              <a:rPr lang="it-IT" smtClean="0"/>
              <a:t>19/05/2017</a:t>
            </a:fld>
            <a:endParaRPr lang="it-IT"/>
          </a:p>
        </p:txBody>
      </p:sp>
      <p:sp>
        <p:nvSpPr>
          <p:cNvPr id="6" name="Segnaposto piè di pagina 5"/>
          <p:cNvSpPr>
            <a:spLocks noGrp="1"/>
          </p:cNvSpPr>
          <p:nvPr>
            <p:ph type="ftr" sz="quarter" idx="11"/>
          </p:nvPr>
        </p:nvSpPr>
        <p:spPr>
          <a:xfrm>
            <a:off x="8611076" y="30033756"/>
            <a:ext cx="7980998" cy="1725216"/>
          </a:xfrm>
          <a:prstGeom prst="rect">
            <a:avLst/>
          </a:prstGeom>
        </p:spPr>
        <p:txBody>
          <a:bodyPr/>
          <a:lstStyle/>
          <a:p>
            <a:endParaRPr lang="it-IT"/>
          </a:p>
        </p:txBody>
      </p:sp>
      <p:sp>
        <p:nvSpPr>
          <p:cNvPr id="7" name="Segnaposto numero diapositiva 6"/>
          <p:cNvSpPr>
            <a:spLocks noGrp="1"/>
          </p:cNvSpPr>
          <p:nvPr>
            <p:ph type="sldNum" sz="quarter" idx="12"/>
          </p:nvPr>
        </p:nvSpPr>
        <p:spPr>
          <a:xfrm>
            <a:off x="18062258" y="30033756"/>
            <a:ext cx="5880735" cy="1725216"/>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3621297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mailto:alessandro.bellucci@ism.cnr.it" TargetMode="External"/><Relationship Id="rId18" Type="http://schemas.openxmlformats.org/officeDocument/2006/relationships/image" Target="../media/image5.jpeg"/><Relationship Id="rId26" Type="http://schemas.openxmlformats.org/officeDocument/2006/relationships/chart" Target="../charts/chart2.xml"/><Relationship Id="rId3" Type="http://schemas.openxmlformats.org/officeDocument/2006/relationships/slideLayout" Target="../slideLayouts/slideLayout3.xml"/><Relationship Id="rId21" Type="http://schemas.openxmlformats.org/officeDocument/2006/relationships/image" Target="../media/image8.tiff"/><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png"/><Relationship Id="rId25" Type="http://schemas.openxmlformats.org/officeDocument/2006/relationships/image" Target="../media/image11.wmf"/><Relationship Id="rId2" Type="http://schemas.openxmlformats.org/officeDocument/2006/relationships/slideLayout" Target="../slideLayouts/slideLayout2.xml"/><Relationship Id="rId16" Type="http://schemas.openxmlformats.org/officeDocument/2006/relationships/image" Target="../media/image3.jpeg"/><Relationship Id="rId20" Type="http://schemas.openxmlformats.org/officeDocument/2006/relationships/image" Target="../media/image7.tif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0.png"/><Relationship Id="rId5" Type="http://schemas.openxmlformats.org/officeDocument/2006/relationships/slideLayout" Target="../slideLayouts/slideLayout5.xml"/><Relationship Id="rId15" Type="http://schemas.openxmlformats.org/officeDocument/2006/relationships/image" Target="../media/image2.png"/><Relationship Id="rId23" Type="http://schemas.openxmlformats.org/officeDocument/2006/relationships/chart" Target="../charts/chart1.xml"/><Relationship Id="rId10" Type="http://schemas.openxmlformats.org/officeDocument/2006/relationships/slideLayout" Target="../slideLayouts/slideLayout10.xml"/><Relationship Id="rId19" Type="http://schemas.openxmlformats.org/officeDocument/2006/relationships/image" Target="../media/image6.tif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 Id="rId22" Type="http://schemas.openxmlformats.org/officeDocument/2006/relationships/image" Target="../media/image9.jpeg"/><Relationship Id="rId27" Type="http://schemas.openxmlformats.org/officeDocument/2006/relationships/image" Target="../media/image1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CasellaDiTesto 6"/>
          <p:cNvSpPr txBox="1"/>
          <p:nvPr userDrawn="1"/>
        </p:nvSpPr>
        <p:spPr>
          <a:xfrm>
            <a:off x="432223" y="576289"/>
            <a:ext cx="24122679" cy="5160387"/>
          </a:xfrm>
          <a:prstGeom prst="rect">
            <a:avLst/>
          </a:prstGeom>
          <a:noFill/>
        </p:spPr>
        <p:txBody>
          <a:bodyPr wrap="square" rtlCol="0">
            <a:spAutoFit/>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en-US"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Pulsed Laser Deposition of LaB</a:t>
            </a:r>
            <a:r>
              <a:rPr lang="en-US" sz="5000" b="1" kern="1200" baseline="-25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6 </a:t>
            </a:r>
            <a:r>
              <a:rPr lang="en-US"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thin</a:t>
            </a:r>
            <a:r>
              <a:rPr lang="en-US" sz="5000" b="1"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films as thermionic</a:t>
            </a:r>
            <a:r>
              <a:rPr lang="en-US" sz="5000" b="1"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emitters</a:t>
            </a:r>
            <a:endParaRPr lang="it-IT" sz="50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0" marR="0" indent="0" algn="ctr" defTabSz="3291840" rtl="0" eaLnBrk="1" fontAlgn="auto" latinLnBrk="0" hangingPunct="1">
              <a:lnSpc>
                <a:spcPct val="100000"/>
              </a:lnSpc>
              <a:spcBef>
                <a:spcPts val="0"/>
              </a:spcBef>
              <a:spcAft>
                <a:spcPts val="0"/>
              </a:spcAft>
              <a:buClrTx/>
              <a:buSzTx/>
              <a:buFontTx/>
              <a:buNone/>
              <a:tabLst/>
              <a:defRPr/>
            </a:pPr>
            <a:endParaRPr lang="it-IT" sz="1200" kern="1200" dirty="0" smtClean="0">
              <a:solidFill>
                <a:schemeClr val="tx1"/>
              </a:solidFill>
              <a:effectLst/>
              <a:latin typeface="+mn-lt"/>
              <a:ea typeface="+mn-ea"/>
              <a:cs typeface="+mn-cs"/>
            </a:endParaRPr>
          </a:p>
          <a:p>
            <a:pPr marL="0" marR="0" indent="0" algn="ctr" defTabSz="3291840" rtl="0" eaLnBrk="1" fontAlgn="auto" latinLnBrk="0" hangingPunct="1">
              <a:lnSpc>
                <a:spcPct val="100000"/>
              </a:lnSpc>
              <a:spcBef>
                <a:spcPts val="0"/>
              </a:spcBef>
              <a:spcAft>
                <a:spcPts val="0"/>
              </a:spcAft>
              <a:buClrTx/>
              <a:buSzTx/>
              <a:buFontTx/>
              <a:buNone/>
              <a:tabLst/>
              <a:defRPr/>
            </a:pPr>
            <a:r>
              <a:rPr lang="it-IT" sz="4000" b="0" kern="1200" dirty="0" smtClean="0">
                <a:solidFill>
                  <a:schemeClr val="tx1"/>
                </a:solidFill>
                <a:effectLst/>
                <a:latin typeface="+mn-lt"/>
                <a:ea typeface="+mn-ea"/>
                <a:cs typeface="+mn-cs"/>
              </a:rPr>
              <a:t>A.</a:t>
            </a:r>
            <a:r>
              <a:rPr lang="it-IT" sz="4000" b="0" kern="1200" baseline="0" dirty="0" smtClean="0">
                <a:solidFill>
                  <a:schemeClr val="tx1"/>
                </a:solidFill>
                <a:effectLst/>
                <a:latin typeface="+mn-lt"/>
                <a:ea typeface="+mn-ea"/>
                <a:cs typeface="+mn-cs"/>
              </a:rPr>
              <a:t> </a:t>
            </a:r>
            <a:r>
              <a:rPr lang="it-IT" sz="4000" b="0" kern="1200" dirty="0" smtClean="0">
                <a:solidFill>
                  <a:schemeClr val="tx1"/>
                </a:solidFill>
                <a:effectLst/>
                <a:latin typeface="+mn-lt"/>
                <a:ea typeface="+mn-ea"/>
                <a:cs typeface="+mn-cs"/>
              </a:rPr>
              <a:t>Bellucci</a:t>
            </a:r>
            <a:r>
              <a:rPr lang="it-IT" sz="4000" b="0" kern="1200" baseline="30000" dirty="0" smtClean="0">
                <a:solidFill>
                  <a:schemeClr val="tx1"/>
                </a:solidFill>
                <a:effectLst/>
                <a:latin typeface="+mn-lt"/>
                <a:ea typeface="+mn-ea"/>
                <a:cs typeface="+mn-cs"/>
              </a:rPr>
              <a:t>1</a:t>
            </a:r>
            <a:r>
              <a:rPr lang="it-IT" sz="4000" kern="1200" dirty="0" smtClean="0">
                <a:solidFill>
                  <a:schemeClr val="tx1"/>
                </a:solidFill>
                <a:effectLst/>
                <a:latin typeface="+mn-lt"/>
                <a:ea typeface="+mn-ea"/>
                <a:cs typeface="+mn-cs"/>
              </a:rPr>
              <a:t>, M. Girolami</a:t>
            </a:r>
            <a:r>
              <a:rPr lang="it-IT" sz="4000" kern="1200" baseline="30000" dirty="0" smtClean="0">
                <a:solidFill>
                  <a:schemeClr val="tx1"/>
                </a:solidFill>
                <a:effectLst/>
                <a:latin typeface="+mn-lt"/>
                <a:ea typeface="+mn-ea"/>
                <a:cs typeface="+mn-cs"/>
              </a:rPr>
              <a:t>1</a:t>
            </a:r>
            <a:r>
              <a:rPr lang="it-IT" sz="4000" kern="1200" dirty="0" smtClean="0">
                <a:solidFill>
                  <a:schemeClr val="tx1"/>
                </a:solidFill>
                <a:effectLst/>
                <a:latin typeface="+mn-lt"/>
                <a:ea typeface="+mn-ea"/>
                <a:cs typeface="+mn-cs"/>
              </a:rPr>
              <a:t>, M. Mastellone</a:t>
            </a:r>
            <a:r>
              <a:rPr lang="it-IT" sz="4000" kern="1200" baseline="30000" dirty="0" smtClean="0">
                <a:solidFill>
                  <a:schemeClr val="tx1"/>
                </a:solidFill>
                <a:effectLst/>
                <a:latin typeface="+mn-lt"/>
                <a:ea typeface="+mn-ea"/>
                <a:cs typeface="+mn-cs"/>
              </a:rPr>
              <a:t>1</a:t>
            </a:r>
            <a:r>
              <a:rPr lang="it-IT" sz="4000" kern="1200" dirty="0" smtClean="0">
                <a:solidFill>
                  <a:schemeClr val="tx1"/>
                </a:solidFill>
                <a:effectLst/>
                <a:latin typeface="+mn-lt"/>
                <a:ea typeface="+mn-ea"/>
                <a:cs typeface="+mn-cs"/>
              </a:rPr>
              <a:t>, </a:t>
            </a:r>
            <a:r>
              <a:rPr lang="it-IT" sz="4000" b="1" u="sng" kern="1200" dirty="0" smtClean="0">
                <a:solidFill>
                  <a:schemeClr val="tx1"/>
                </a:solidFill>
                <a:effectLst/>
                <a:latin typeface="+mn-lt"/>
                <a:ea typeface="+mn-ea"/>
                <a:cs typeface="+mn-cs"/>
              </a:rPr>
              <a:t>S. Orlando</a:t>
            </a:r>
            <a:r>
              <a:rPr lang="it-IT" sz="4000" kern="1200" baseline="30000" dirty="0" smtClean="0">
                <a:solidFill>
                  <a:schemeClr val="tx1"/>
                </a:solidFill>
                <a:effectLst/>
                <a:latin typeface="+mn-lt"/>
                <a:ea typeface="+mn-ea"/>
                <a:cs typeface="+mn-cs"/>
              </a:rPr>
              <a:t>2</a:t>
            </a:r>
            <a:r>
              <a:rPr lang="it-IT" sz="4000" kern="1200" dirty="0" smtClean="0">
                <a:solidFill>
                  <a:schemeClr val="tx1"/>
                </a:solidFill>
                <a:effectLst/>
                <a:latin typeface="+mn-lt"/>
                <a:ea typeface="+mn-ea"/>
                <a:cs typeface="+mn-cs"/>
              </a:rPr>
              <a:t>, A. Mezzi</a:t>
            </a:r>
            <a:r>
              <a:rPr lang="it-IT" sz="4000" kern="1200" baseline="30000" dirty="0" smtClean="0">
                <a:solidFill>
                  <a:schemeClr val="tx1"/>
                </a:solidFill>
                <a:effectLst/>
                <a:latin typeface="+mn-lt"/>
                <a:ea typeface="+mn-ea"/>
                <a:cs typeface="+mn-cs"/>
              </a:rPr>
              <a:t>3</a:t>
            </a:r>
            <a:r>
              <a:rPr lang="it-IT" sz="4000" kern="1200" dirty="0" smtClean="0">
                <a:solidFill>
                  <a:schemeClr val="tx1"/>
                </a:solidFill>
                <a:effectLst/>
                <a:latin typeface="+mn-lt"/>
                <a:ea typeface="+mn-ea"/>
                <a:cs typeface="+mn-cs"/>
              </a:rPr>
              <a:t>, S. Kaciulis</a:t>
            </a:r>
            <a:r>
              <a:rPr lang="it-IT" sz="4000" kern="1200" baseline="30000" dirty="0" smtClean="0">
                <a:solidFill>
                  <a:schemeClr val="tx1"/>
                </a:solidFill>
                <a:effectLst/>
                <a:latin typeface="+mn-lt"/>
                <a:ea typeface="+mn-ea"/>
                <a:cs typeface="+mn-cs"/>
              </a:rPr>
              <a:t>3</a:t>
            </a:r>
            <a:r>
              <a:rPr lang="it-IT" sz="4000" kern="1200" dirty="0" smtClean="0">
                <a:solidFill>
                  <a:schemeClr val="tx1"/>
                </a:solidFill>
                <a:effectLst/>
                <a:latin typeface="+mn-lt"/>
                <a:ea typeface="+mn-ea"/>
                <a:cs typeface="+mn-cs"/>
              </a:rPr>
              <a:t>, R. Polini</a:t>
            </a:r>
            <a:r>
              <a:rPr lang="it-IT" sz="4000" kern="1200" baseline="30000" dirty="0" smtClean="0">
                <a:solidFill>
                  <a:schemeClr val="tx1"/>
                </a:solidFill>
                <a:effectLst/>
                <a:latin typeface="+mn-lt"/>
                <a:ea typeface="+mn-ea"/>
                <a:cs typeface="+mn-cs"/>
              </a:rPr>
              <a:t>1,4</a:t>
            </a:r>
            <a:r>
              <a:rPr lang="it-IT" sz="4000" kern="1200" dirty="0" smtClean="0">
                <a:solidFill>
                  <a:schemeClr val="tx1"/>
                </a:solidFill>
                <a:effectLst/>
                <a:latin typeface="+mn-lt"/>
                <a:ea typeface="+mn-ea"/>
                <a:cs typeface="+mn-cs"/>
              </a:rPr>
              <a:t>, and D. M. Trucchi</a:t>
            </a:r>
            <a:r>
              <a:rPr lang="it-IT" sz="4000" kern="1200" baseline="30000" dirty="0" smtClean="0">
                <a:solidFill>
                  <a:schemeClr val="tx1"/>
                </a:solidFill>
                <a:effectLst/>
                <a:latin typeface="+mn-lt"/>
                <a:ea typeface="+mn-ea"/>
                <a:cs typeface="+mn-cs"/>
              </a:rPr>
              <a:t>1</a:t>
            </a:r>
          </a:p>
          <a:p>
            <a:pPr marL="0" marR="0" indent="0" algn="ctr" defTabSz="3291840" rtl="0" eaLnBrk="1" fontAlgn="auto" latinLnBrk="0" hangingPunct="1">
              <a:lnSpc>
                <a:spcPct val="100000"/>
              </a:lnSpc>
              <a:spcBef>
                <a:spcPts val="0"/>
              </a:spcBef>
              <a:spcAft>
                <a:spcPts val="0"/>
              </a:spcAft>
              <a:buClrTx/>
              <a:buSzTx/>
              <a:buFontTx/>
              <a:buNone/>
              <a:tabLst/>
              <a:defRPr/>
            </a:pPr>
            <a:endParaRPr lang="it-IT" sz="2000" kern="1200" baseline="30000" dirty="0" smtClean="0">
              <a:solidFill>
                <a:schemeClr val="tx1"/>
              </a:solidFill>
              <a:effectLst/>
              <a:latin typeface="+mn-lt"/>
              <a:ea typeface="+mn-ea"/>
              <a:cs typeface="+mn-cs"/>
            </a:endParaRPr>
          </a:p>
          <a:p>
            <a:pPr algn="ctr"/>
            <a:r>
              <a:rPr lang="it-IT" sz="2400" kern="1200" baseline="30000" dirty="0" smtClean="0">
                <a:solidFill>
                  <a:schemeClr val="tx1"/>
                </a:solidFill>
                <a:effectLst/>
                <a:latin typeface="+mn-lt"/>
                <a:ea typeface="+mn-ea"/>
                <a:cs typeface="+mn-cs"/>
              </a:rPr>
              <a:t>1 </a:t>
            </a:r>
            <a:r>
              <a:rPr lang="it-IT" sz="2400" kern="1200" dirty="0" smtClean="0">
                <a:solidFill>
                  <a:schemeClr val="tx1"/>
                </a:solidFill>
                <a:effectLst/>
                <a:latin typeface="+mn-lt"/>
                <a:ea typeface="+mn-ea"/>
                <a:cs typeface="+mn-cs"/>
              </a:rPr>
              <a:t>Istituto di Struttura della Materia</a:t>
            </a:r>
            <a:r>
              <a:rPr lang="it-IT" sz="2400" kern="1200" baseline="0" dirty="0" smtClean="0">
                <a:solidFill>
                  <a:schemeClr val="tx1"/>
                </a:solidFill>
                <a:effectLst/>
                <a:latin typeface="+mn-lt"/>
                <a:ea typeface="+mn-ea"/>
                <a:cs typeface="+mn-cs"/>
              </a:rPr>
              <a:t> </a:t>
            </a:r>
            <a:r>
              <a:rPr lang="it-IT" sz="2400" kern="1200" dirty="0" smtClean="0">
                <a:solidFill>
                  <a:schemeClr val="tx1"/>
                </a:solidFill>
                <a:effectLst/>
                <a:latin typeface="+mn-lt"/>
                <a:ea typeface="+mn-ea"/>
                <a:cs typeface="+mn-cs"/>
              </a:rPr>
              <a:t>del Consiglio Nazionale delle Ricerche Sez. Montelibretti – Via Salaria km 29.300 00015 Monterotondo (RM), </a:t>
            </a:r>
            <a:r>
              <a:rPr lang="it-IT" sz="2400" kern="1200" dirty="0" err="1" smtClean="0">
                <a:solidFill>
                  <a:schemeClr val="tx1"/>
                </a:solidFill>
                <a:effectLst/>
                <a:latin typeface="+mn-lt"/>
                <a:ea typeface="+mn-ea"/>
                <a:cs typeface="+mn-cs"/>
              </a:rPr>
              <a:t>Italy</a:t>
            </a:r>
            <a:endParaRPr lang="it-IT" sz="2400" kern="1200" dirty="0" smtClean="0">
              <a:solidFill>
                <a:schemeClr val="tx1"/>
              </a:solidFill>
              <a:effectLst/>
              <a:latin typeface="+mn-lt"/>
              <a:ea typeface="+mn-ea"/>
              <a:cs typeface="+mn-cs"/>
            </a:endParaRPr>
          </a:p>
          <a:p>
            <a:pPr algn="ctr"/>
            <a:r>
              <a:rPr lang="it-IT" sz="2400" kern="1200" baseline="30000" dirty="0" smtClean="0">
                <a:solidFill>
                  <a:schemeClr val="tx1"/>
                </a:solidFill>
                <a:effectLst/>
                <a:latin typeface="+mn-lt"/>
                <a:ea typeface="+mn-ea"/>
                <a:cs typeface="+mn-cs"/>
              </a:rPr>
              <a:t>2 </a:t>
            </a:r>
            <a:r>
              <a:rPr lang="it-IT" sz="2400" kern="1200" dirty="0" smtClean="0">
                <a:solidFill>
                  <a:schemeClr val="tx1"/>
                </a:solidFill>
                <a:effectLst/>
                <a:latin typeface="+mn-lt"/>
                <a:ea typeface="+mn-ea"/>
                <a:cs typeface="+mn-cs"/>
              </a:rPr>
              <a:t>Istituto di Struttura della Materia</a:t>
            </a:r>
            <a:r>
              <a:rPr lang="it-IT" sz="2400" kern="1200" baseline="0" dirty="0" smtClean="0">
                <a:solidFill>
                  <a:schemeClr val="tx1"/>
                </a:solidFill>
                <a:effectLst/>
                <a:latin typeface="+mn-lt"/>
                <a:ea typeface="+mn-ea"/>
                <a:cs typeface="+mn-cs"/>
              </a:rPr>
              <a:t> </a:t>
            </a:r>
            <a:r>
              <a:rPr lang="it-IT" sz="2400" kern="1200" dirty="0" smtClean="0">
                <a:solidFill>
                  <a:schemeClr val="tx1"/>
                </a:solidFill>
                <a:effectLst/>
                <a:latin typeface="+mn-lt"/>
                <a:ea typeface="+mn-ea"/>
                <a:cs typeface="+mn-cs"/>
              </a:rPr>
              <a:t>del Consiglio Nazionale delle Ricerche</a:t>
            </a:r>
            <a:r>
              <a:rPr lang="it-IT" sz="2400" kern="1200" baseline="0" dirty="0" smtClean="0">
                <a:solidFill>
                  <a:schemeClr val="tx1"/>
                </a:solidFill>
                <a:effectLst/>
                <a:latin typeface="+mn-lt"/>
                <a:ea typeface="+mn-ea"/>
                <a:cs typeface="+mn-cs"/>
              </a:rPr>
              <a:t> </a:t>
            </a:r>
            <a:r>
              <a:rPr lang="it-IT" sz="2400" kern="1200" dirty="0" smtClean="0">
                <a:solidFill>
                  <a:schemeClr val="tx1"/>
                </a:solidFill>
                <a:effectLst/>
                <a:latin typeface="+mn-lt"/>
                <a:ea typeface="+mn-ea"/>
                <a:cs typeface="+mn-cs"/>
              </a:rPr>
              <a:t>Sez. Tito Scalo  – Contrada Santa </a:t>
            </a:r>
            <a:r>
              <a:rPr lang="it-IT" sz="2400" kern="1200" dirty="0" err="1" smtClean="0">
                <a:solidFill>
                  <a:schemeClr val="tx1"/>
                </a:solidFill>
                <a:effectLst/>
                <a:latin typeface="+mn-lt"/>
                <a:ea typeface="+mn-ea"/>
                <a:cs typeface="+mn-cs"/>
              </a:rPr>
              <a:t>Loja</a:t>
            </a:r>
            <a:r>
              <a:rPr lang="it-IT" sz="2400" kern="1200" dirty="0" smtClean="0">
                <a:solidFill>
                  <a:schemeClr val="tx1"/>
                </a:solidFill>
                <a:effectLst/>
                <a:latin typeface="+mn-lt"/>
                <a:ea typeface="+mn-ea"/>
                <a:cs typeface="+mn-cs"/>
              </a:rPr>
              <a:t>, 85050 Tito Scalo (Pz), </a:t>
            </a:r>
            <a:r>
              <a:rPr lang="it-IT" sz="2400" kern="1200" dirty="0" err="1" smtClean="0">
                <a:solidFill>
                  <a:schemeClr val="tx1"/>
                </a:solidFill>
                <a:effectLst/>
                <a:latin typeface="+mn-lt"/>
                <a:ea typeface="+mn-ea"/>
                <a:cs typeface="+mn-cs"/>
              </a:rPr>
              <a:t>Italy</a:t>
            </a:r>
            <a:endParaRPr lang="it-IT" sz="2400" kern="1200" dirty="0" smtClean="0">
              <a:solidFill>
                <a:schemeClr val="tx1"/>
              </a:solidFill>
              <a:effectLst/>
              <a:latin typeface="+mn-lt"/>
              <a:ea typeface="+mn-ea"/>
              <a:cs typeface="+mn-cs"/>
            </a:endParaRPr>
          </a:p>
          <a:p>
            <a:pPr algn="ctr"/>
            <a:r>
              <a:rPr lang="it-IT" sz="2400" kern="1200" baseline="30000" dirty="0" smtClean="0">
                <a:solidFill>
                  <a:schemeClr val="tx1"/>
                </a:solidFill>
                <a:effectLst/>
                <a:latin typeface="+mn-lt"/>
                <a:ea typeface="+mn-ea"/>
                <a:cs typeface="+mn-cs"/>
              </a:rPr>
              <a:t>3 </a:t>
            </a:r>
            <a:r>
              <a:rPr lang="it-IT" sz="2400" kern="1200" dirty="0" smtClean="0">
                <a:solidFill>
                  <a:schemeClr val="tx1"/>
                </a:solidFill>
                <a:effectLst/>
                <a:latin typeface="+mn-lt"/>
                <a:ea typeface="+mn-ea"/>
                <a:cs typeface="+mn-cs"/>
              </a:rPr>
              <a:t>Istituto per lo Studio dei Materiali </a:t>
            </a:r>
            <a:r>
              <a:rPr lang="it-IT" sz="2400" kern="1200" dirty="0" err="1" smtClean="0">
                <a:solidFill>
                  <a:schemeClr val="tx1"/>
                </a:solidFill>
                <a:effectLst/>
                <a:latin typeface="+mn-lt"/>
                <a:ea typeface="+mn-ea"/>
                <a:cs typeface="+mn-cs"/>
              </a:rPr>
              <a:t>Nanostrutturati</a:t>
            </a:r>
            <a:r>
              <a:rPr lang="it-IT" sz="2400" kern="1200" dirty="0" smtClean="0">
                <a:solidFill>
                  <a:schemeClr val="tx1"/>
                </a:solidFill>
                <a:effectLst/>
                <a:latin typeface="+mn-lt"/>
                <a:ea typeface="+mn-ea"/>
                <a:cs typeface="+mn-cs"/>
              </a:rPr>
              <a:t> del Consiglio Nazionale delle Ricerche Sez. Montelibretti – Via Salaria km 29.300 00015 Monterotondo</a:t>
            </a:r>
            <a:r>
              <a:rPr lang="it-IT" sz="2400" kern="1200" baseline="0" dirty="0" smtClean="0">
                <a:solidFill>
                  <a:schemeClr val="tx1"/>
                </a:solidFill>
                <a:effectLst/>
                <a:latin typeface="+mn-lt"/>
                <a:ea typeface="+mn-ea"/>
                <a:cs typeface="+mn-cs"/>
              </a:rPr>
              <a:t> </a:t>
            </a:r>
            <a:r>
              <a:rPr lang="it-IT" sz="2400" kern="1200" dirty="0" smtClean="0">
                <a:solidFill>
                  <a:schemeClr val="tx1"/>
                </a:solidFill>
                <a:effectLst/>
                <a:latin typeface="+mn-lt"/>
                <a:ea typeface="+mn-ea"/>
                <a:cs typeface="+mn-cs"/>
              </a:rPr>
              <a:t>(RM), </a:t>
            </a:r>
            <a:r>
              <a:rPr lang="it-IT" sz="2400" kern="1200" dirty="0" err="1" smtClean="0">
                <a:solidFill>
                  <a:schemeClr val="tx1"/>
                </a:solidFill>
                <a:effectLst/>
                <a:latin typeface="+mn-lt"/>
                <a:ea typeface="+mn-ea"/>
                <a:cs typeface="+mn-cs"/>
              </a:rPr>
              <a:t>Italy</a:t>
            </a:r>
            <a:endParaRPr lang="it-IT" sz="2400" kern="1200" dirty="0" smtClean="0">
              <a:solidFill>
                <a:schemeClr val="tx1"/>
              </a:solidFill>
              <a:effectLst/>
              <a:latin typeface="+mn-lt"/>
              <a:ea typeface="+mn-ea"/>
              <a:cs typeface="+mn-cs"/>
            </a:endParaRPr>
          </a:p>
          <a:p>
            <a:pPr algn="ctr"/>
            <a:r>
              <a:rPr lang="it-IT" sz="2400" kern="1200" baseline="30000" dirty="0" smtClean="0">
                <a:solidFill>
                  <a:schemeClr val="tx1"/>
                </a:solidFill>
                <a:effectLst/>
                <a:latin typeface="+mn-lt"/>
                <a:ea typeface="+mn-ea"/>
                <a:cs typeface="+mn-cs"/>
              </a:rPr>
              <a:t>4 </a:t>
            </a:r>
            <a:r>
              <a:rPr lang="it-IT" sz="2400" kern="1200" dirty="0" smtClean="0">
                <a:solidFill>
                  <a:schemeClr val="tx1"/>
                </a:solidFill>
                <a:effectLst/>
                <a:latin typeface="+mn-lt"/>
                <a:ea typeface="+mn-ea"/>
                <a:cs typeface="+mn-cs"/>
              </a:rPr>
              <a:t>Dipartimento di Scienze Tecnologie Chimiche, Università di Roma "Tor Vergata", Via della Ricerca Scientifica, 1, 00133 Rome, Italy</a:t>
            </a:r>
          </a:p>
          <a:p>
            <a:pPr algn="ctr"/>
            <a:r>
              <a:rPr lang="it-IT" sz="2400" kern="1200" dirty="0" smtClean="0">
                <a:solidFill>
                  <a:schemeClr val="tx1"/>
                </a:solidFill>
                <a:effectLst/>
                <a:latin typeface="+mn-lt"/>
                <a:ea typeface="+mn-ea"/>
                <a:cs typeface="+mn-cs"/>
              </a:rPr>
              <a:t>Email:</a:t>
            </a:r>
            <a:r>
              <a:rPr lang="it-IT" sz="2400" kern="1200" baseline="0" dirty="0" smtClean="0">
                <a:solidFill>
                  <a:schemeClr val="tx1"/>
                </a:solidFill>
                <a:effectLst/>
                <a:latin typeface="+mn-lt"/>
                <a:ea typeface="+mn-ea"/>
                <a:cs typeface="+mn-cs"/>
              </a:rPr>
              <a:t> </a:t>
            </a:r>
            <a:r>
              <a:rPr lang="it-IT" sz="2400" kern="1200" baseline="0" dirty="0" smtClean="0">
                <a:solidFill>
                  <a:schemeClr val="tx1"/>
                </a:solidFill>
                <a:effectLst/>
                <a:latin typeface="+mn-lt"/>
                <a:ea typeface="+mn-ea"/>
                <a:cs typeface="+mn-cs"/>
                <a:hlinkClick r:id="rId13"/>
              </a:rPr>
              <a:t>alessandro.bellucci@ism.cnr.it</a:t>
            </a:r>
            <a:endParaRPr lang="it-IT" sz="2400" kern="1200" dirty="0" smtClean="0">
              <a:solidFill>
                <a:schemeClr val="tx1"/>
              </a:solidFill>
              <a:effectLst/>
              <a:latin typeface="+mn-lt"/>
              <a:ea typeface="+mn-ea"/>
              <a:cs typeface="+mn-cs"/>
            </a:endParaRPr>
          </a:p>
          <a:p>
            <a:pPr marL="0" marR="0" indent="0" algn="ctr" defTabSz="3291840" rtl="0" eaLnBrk="1" fontAlgn="auto" latinLnBrk="0" hangingPunct="1">
              <a:lnSpc>
                <a:spcPct val="100000"/>
              </a:lnSpc>
              <a:spcBef>
                <a:spcPts val="0"/>
              </a:spcBef>
              <a:spcAft>
                <a:spcPts val="0"/>
              </a:spcAft>
              <a:buClrTx/>
              <a:buSzTx/>
              <a:buFontTx/>
              <a:buNone/>
              <a:tabLst/>
              <a:defRPr/>
            </a:pPr>
            <a:endParaRPr lang="it-IT" sz="4000" kern="1200" dirty="0" smtClean="0">
              <a:solidFill>
                <a:schemeClr val="tx1"/>
              </a:solidFill>
              <a:effectLst/>
              <a:latin typeface="+mn-lt"/>
              <a:ea typeface="+mn-ea"/>
              <a:cs typeface="+mn-cs"/>
            </a:endParaRPr>
          </a:p>
          <a:p>
            <a:pPr algn="ctr"/>
            <a:endParaRPr lang="it-IT" sz="5400" dirty="0">
              <a:latin typeface="Tahoma" panose="020B0604030504040204" pitchFamily="34" charset="0"/>
              <a:ea typeface="Tahoma" panose="020B0604030504040204" pitchFamily="34" charset="0"/>
              <a:cs typeface="Tahoma" panose="020B0604030504040204" pitchFamily="34" charset="0"/>
            </a:endParaRPr>
          </a:p>
        </p:txBody>
      </p:sp>
      <p:sp>
        <p:nvSpPr>
          <p:cNvPr id="8" name="Rettangolo 7"/>
          <p:cNvSpPr/>
          <p:nvPr userDrawn="1"/>
        </p:nvSpPr>
        <p:spPr>
          <a:xfrm>
            <a:off x="576239" y="504281"/>
            <a:ext cx="24122679" cy="3816424"/>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userDrawn="1"/>
        </p:nvSpPr>
        <p:spPr>
          <a:xfrm>
            <a:off x="576239" y="4464721"/>
            <a:ext cx="24122679" cy="3960440"/>
          </a:xfrm>
          <a:prstGeom prst="rect">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userDrawn="1"/>
        </p:nvSpPr>
        <p:spPr>
          <a:xfrm>
            <a:off x="675303" y="4464721"/>
            <a:ext cx="23857532" cy="4062651"/>
          </a:xfrm>
          <a:prstGeom prst="rect">
            <a:avLst/>
          </a:prstGeom>
          <a:noFill/>
        </p:spPr>
        <p:txBody>
          <a:bodyPr wrap="square" rtlCol="0">
            <a:spAutoFit/>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en-US" sz="3200" b="1" i="1" kern="1200" dirty="0" smtClean="0">
                <a:solidFill>
                  <a:schemeClr val="accent6">
                    <a:lumMod val="75000"/>
                  </a:schemeClr>
                </a:solidFill>
                <a:effectLst/>
                <a:latin typeface="Tahoma" panose="020B0604030504040204" pitchFamily="34" charset="0"/>
                <a:ea typeface="Tahoma" panose="020B0604030504040204" pitchFamily="34" charset="0"/>
                <a:cs typeface="Tahoma" panose="020B0604030504040204" pitchFamily="34" charset="0"/>
              </a:rPr>
              <a:t>INTRODUCTION</a:t>
            </a:r>
          </a:p>
          <a:p>
            <a:pPr marL="0" marR="0" indent="0" algn="ctr" defTabSz="3291840" rtl="0" eaLnBrk="1" fontAlgn="auto" latinLnBrk="0" hangingPunct="1">
              <a:lnSpc>
                <a:spcPct val="100000"/>
              </a:lnSpc>
              <a:spcBef>
                <a:spcPts val="0"/>
              </a:spcBef>
              <a:spcAft>
                <a:spcPts val="0"/>
              </a:spcAft>
              <a:buClrTx/>
              <a:buSzTx/>
              <a:buFontTx/>
              <a:buNone/>
              <a:tabLst/>
              <a:defRPr/>
            </a:pPr>
            <a:endParaRPr lang="en-US" sz="200" b="1" i="1" kern="1200" dirty="0" smtClean="0">
              <a:solidFill>
                <a:schemeClr val="accent6">
                  <a:lumMod val="75000"/>
                </a:schemeClr>
              </a:solidFill>
              <a:effectLst/>
              <a:latin typeface="Tahoma" panose="020B0604030504040204" pitchFamily="34" charset="0"/>
              <a:ea typeface="Tahoma" panose="020B0604030504040204" pitchFamily="34" charset="0"/>
              <a:cs typeface="Tahoma" panose="020B0604030504040204" pitchFamily="34" charset="0"/>
            </a:endParaRPr>
          </a:p>
          <a:p>
            <a:pPr marL="0" marR="0" indent="0" algn="just" defTabSz="3291840" rtl="0" eaLnBrk="1" fontAlgn="auto" latinLnBrk="0" hangingPunct="1">
              <a:lnSpc>
                <a:spcPct val="100000"/>
              </a:lnSpc>
              <a:spcBef>
                <a:spcPts val="0"/>
              </a:spcBef>
              <a:spcAft>
                <a:spcPts val="0"/>
              </a:spcAft>
              <a:buClrTx/>
              <a:buSzTx/>
              <a:buFontTx/>
              <a:buNone/>
              <a:tabLst/>
              <a:defRPr/>
            </a:pP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Lanthanum hexaboride (LaB</a:t>
            </a:r>
            <a:r>
              <a:rPr lang="en-US" sz="3200" kern="1200" baseline="-25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thin-films were grown by ns (</a:t>
            </a:r>
            <a:r>
              <a:rPr lang="en-US" sz="3200" kern="1200" dirty="0" err="1" smtClean="0">
                <a:solidFill>
                  <a:schemeClr val="tx1"/>
                </a:solidFill>
                <a:effectLst/>
                <a:latin typeface="Tahoma" panose="020B0604030504040204" pitchFamily="34" charset="0"/>
                <a:ea typeface="Tahoma" panose="020B0604030504040204" pitchFamily="34" charset="0"/>
                <a:cs typeface="Tahoma" panose="020B0604030504040204" pitchFamily="34" charset="0"/>
              </a:rPr>
              <a:t>ArF</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193</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nm) Pulsed Laser Deposition. LaB</a:t>
            </a:r>
            <a:r>
              <a:rPr lang="en-US" sz="3200" kern="1200" baseline="-25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layers can act as efficient electron emitters for high temperature (2000 °C) thermionic cathodes due to their low work function (2.6</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eV for the single-crystal structure</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 preliminary study of the physical properties of the developed</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LaB</a:t>
            </a:r>
            <a:r>
              <a:rPr lang="en-US" sz="3200" kern="1200" baseline="-25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6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thin-films on silicon was carried out by using</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scanning electron microscopy, x-ray photoelectron spectroscopy</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(XPS) and ultraviolet photoelectron spectroscopy (UPS). An investigation</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on the different</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deposition conditions (target-substrate working distance, and process atmosphere) gave us an indication about the</a:t>
            </a:r>
            <a:r>
              <a:rPr lang="en-US" sz="32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overall quality of the thin-layers</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Thermionic (TI) emission measurements were performed to evaluate the work functions of LaB</a:t>
            </a:r>
            <a:r>
              <a:rPr lang="en-US" sz="3200" kern="1200" baseline="-25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6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layers deposited on metallic substrates. </a:t>
            </a:r>
            <a:endParaRPr lang="it-IT"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1" name="CasellaDiTesto 10"/>
          <p:cNvSpPr txBox="1"/>
          <p:nvPr userDrawn="1"/>
        </p:nvSpPr>
        <p:spPr>
          <a:xfrm>
            <a:off x="492996" y="31021696"/>
            <a:ext cx="12108579" cy="1200329"/>
          </a:xfrm>
          <a:prstGeom prst="rect">
            <a:avLst/>
          </a:prstGeom>
          <a:noFill/>
        </p:spPr>
        <p:txBody>
          <a:bodyPr wrap="square" rtlCol="0">
            <a:spAutoFit/>
          </a:bodyPr>
          <a:lstStyle/>
          <a:p>
            <a:pPr algn="just"/>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The project </a:t>
            </a:r>
            <a:r>
              <a:rPr lang="en-US" sz="18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AMADEUS</a:t>
            </a:r>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has received funds from the European Union’s Horizon2020 research and innovation program, </a:t>
            </a:r>
            <a:r>
              <a:rPr lang="en-US" sz="18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FET-OPEN</a:t>
            </a:r>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action, under grant agreement </a:t>
            </a:r>
            <a:r>
              <a:rPr lang="en-US" sz="18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737054</a:t>
            </a:r>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The sole responsibility for the content of this publication lies with the authors. It does not necessarily reflect the opinion of the European Union. Neither the REA nor the European Commission are responsible for any use that may be made of the information contained therein.</a:t>
            </a:r>
            <a:endParaRPr lang="it-IT" sz="1800" dirty="0">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descr="Risultati immagini per h2020"/>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384142" y="29451497"/>
            <a:ext cx="2936513" cy="14263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amadeus-project.eu/images/logo%20amadeus.pn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5108092" y="29828762"/>
            <a:ext cx="4164440" cy="1164767"/>
          </a:xfrm>
          <a:prstGeom prst="rect">
            <a:avLst/>
          </a:prstGeom>
          <a:noFill/>
          <a:extLst>
            <a:ext uri="{909E8E84-426E-40DD-AFC4-6F175D3DCCD1}">
              <a14:hiddenFill xmlns:a14="http://schemas.microsoft.com/office/drawing/2010/main">
                <a:solidFill>
                  <a:srgbClr val="FFFFFF"/>
                </a:solidFill>
              </a14:hiddenFill>
            </a:ext>
          </a:extLst>
        </p:spPr>
      </p:pic>
      <p:sp>
        <p:nvSpPr>
          <p:cNvPr id="12" name="CasellaDiTesto 11"/>
          <p:cNvSpPr txBox="1"/>
          <p:nvPr userDrawn="1"/>
        </p:nvSpPr>
        <p:spPr>
          <a:xfrm>
            <a:off x="13609687" y="30929363"/>
            <a:ext cx="11161415" cy="1292662"/>
          </a:xfrm>
          <a:prstGeom prst="rect">
            <a:avLst/>
          </a:prstGeom>
          <a:noFill/>
        </p:spPr>
        <p:txBody>
          <a:bodyPr wrap="square" rtlCol="0">
            <a:spAutoFit/>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it-IT" sz="2600" b="1" i="1" dirty="0" smtClean="0">
                <a:latin typeface="Tahoma" panose="020B0604030504040204" pitchFamily="34" charset="0"/>
                <a:ea typeface="Tahoma" panose="020B0604030504040204" pitchFamily="34" charset="0"/>
                <a:cs typeface="Tahoma" panose="020B0604030504040204" pitchFamily="34" charset="0"/>
              </a:rPr>
              <a:t>Strasbourg 22</a:t>
            </a:r>
            <a:r>
              <a:rPr lang="it-IT" sz="2600" b="1" i="1" baseline="30000" dirty="0" smtClean="0">
                <a:latin typeface="Tahoma" panose="020B0604030504040204" pitchFamily="34" charset="0"/>
                <a:ea typeface="Tahoma" panose="020B0604030504040204" pitchFamily="34" charset="0"/>
                <a:cs typeface="Tahoma" panose="020B0604030504040204" pitchFamily="34" charset="0"/>
              </a:rPr>
              <a:t>nd</a:t>
            </a:r>
            <a:r>
              <a:rPr lang="it-IT" sz="2600" b="1" i="1" dirty="0" smtClean="0">
                <a:latin typeface="Tahoma" panose="020B0604030504040204" pitchFamily="34" charset="0"/>
                <a:ea typeface="Tahoma" panose="020B0604030504040204" pitchFamily="34" charset="0"/>
                <a:cs typeface="Tahoma" panose="020B0604030504040204" pitchFamily="34" charset="0"/>
              </a:rPr>
              <a:t>-26</a:t>
            </a:r>
            <a:r>
              <a:rPr lang="it-IT" sz="2600" b="1" i="1" baseline="30000" dirty="0" smtClean="0">
                <a:latin typeface="Tahoma" panose="020B0604030504040204" pitchFamily="34" charset="0"/>
                <a:ea typeface="Tahoma" panose="020B0604030504040204" pitchFamily="34" charset="0"/>
                <a:cs typeface="Tahoma" panose="020B0604030504040204" pitchFamily="34" charset="0"/>
              </a:rPr>
              <a:t>th</a:t>
            </a:r>
            <a:r>
              <a:rPr lang="it-IT" sz="2600" b="1" i="1" dirty="0" smtClean="0">
                <a:latin typeface="Tahoma" panose="020B0604030504040204" pitchFamily="34" charset="0"/>
                <a:ea typeface="Tahoma" panose="020B0604030504040204" pitchFamily="34" charset="0"/>
                <a:cs typeface="Tahoma" panose="020B0604030504040204" pitchFamily="34" charset="0"/>
              </a:rPr>
              <a:t> May, 2017 </a:t>
            </a:r>
            <a:endParaRPr lang="it-IT" sz="2600" b="1" i="1" baseline="0" dirty="0" smtClean="0">
              <a:latin typeface="Tahoma" panose="020B0604030504040204" pitchFamily="34" charset="0"/>
              <a:ea typeface="Tahoma" panose="020B0604030504040204" pitchFamily="34" charset="0"/>
              <a:cs typeface="Tahoma" panose="020B0604030504040204" pitchFamily="34" charset="0"/>
            </a:endParaRPr>
          </a:p>
          <a:p>
            <a:pPr marL="0" marR="0" indent="0" algn="ctr" defTabSz="3291840" rtl="0" eaLnBrk="1" fontAlgn="auto" latinLnBrk="0" hangingPunct="1">
              <a:lnSpc>
                <a:spcPct val="100000"/>
              </a:lnSpc>
              <a:spcBef>
                <a:spcPts val="0"/>
              </a:spcBef>
              <a:spcAft>
                <a:spcPts val="0"/>
              </a:spcAft>
              <a:buClrTx/>
              <a:buSzTx/>
              <a:buFontTx/>
              <a:buNone/>
              <a:tabLst/>
              <a:defRPr/>
            </a:pPr>
            <a:r>
              <a:rPr lang="it-IT" sz="2600" b="0" i="1" u="sng" baseline="0" dirty="0" smtClean="0">
                <a:latin typeface="Tahoma" panose="020B0604030504040204" pitchFamily="34" charset="0"/>
                <a:ea typeface="Tahoma" panose="020B0604030504040204" pitchFamily="34" charset="0"/>
                <a:cs typeface="Tahoma" panose="020B0604030504040204" pitchFamily="34" charset="0"/>
              </a:rPr>
              <a:t>Symposium X</a:t>
            </a:r>
          </a:p>
          <a:p>
            <a:pPr marL="0" marR="0" indent="0" algn="ctr" defTabSz="3291840" rtl="0" eaLnBrk="1" fontAlgn="auto" latinLnBrk="0" hangingPunct="1">
              <a:lnSpc>
                <a:spcPct val="100000"/>
              </a:lnSpc>
              <a:spcBef>
                <a:spcPts val="0"/>
              </a:spcBef>
              <a:spcAft>
                <a:spcPts val="0"/>
              </a:spcAft>
              <a:buClrTx/>
              <a:buSzTx/>
              <a:buFontTx/>
              <a:buNone/>
              <a:tabLst/>
              <a:defRPr/>
            </a:pPr>
            <a:r>
              <a:rPr lang="en-US" sz="2600" b="0" i="1" dirty="0" smtClean="0">
                <a:latin typeface="Tahoma" panose="020B0604030504040204" pitchFamily="34" charset="0"/>
                <a:ea typeface="Tahoma" panose="020B0604030504040204" pitchFamily="34" charset="0"/>
                <a:cs typeface="Tahoma" panose="020B0604030504040204" pitchFamily="34" charset="0"/>
              </a:rPr>
              <a:t>“New frontiers in laser interaction: from hard coatings to smart materials”</a:t>
            </a:r>
          </a:p>
        </p:txBody>
      </p:sp>
      <p:sp>
        <p:nvSpPr>
          <p:cNvPr id="13" name="Rettangolo 12"/>
          <p:cNvSpPr/>
          <p:nvPr userDrawn="1"/>
        </p:nvSpPr>
        <p:spPr>
          <a:xfrm>
            <a:off x="9783625" y="30248010"/>
            <a:ext cx="3956276" cy="523220"/>
          </a:xfrm>
          <a:prstGeom prst="rect">
            <a:avLst/>
          </a:prstGeom>
        </p:spPr>
        <p:txBody>
          <a:bodyPr wrap="none">
            <a:spAutoFit/>
          </a:bodyPr>
          <a:lstStyle/>
          <a:p>
            <a:r>
              <a:rPr lang="it-IT" sz="2800" dirty="0" smtClean="0"/>
              <a:t>www.amadeus-project.eu</a:t>
            </a:r>
            <a:endParaRPr lang="it-IT" sz="2800" dirty="0"/>
          </a:p>
        </p:txBody>
      </p:sp>
      <p:pic>
        <p:nvPicPr>
          <p:cNvPr id="1034" name="Picture 10" descr="Risultati immagini per emrs"/>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6424935" y="29955553"/>
            <a:ext cx="1433224" cy="84773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isultati immagini per emrs 2017"/>
          <p:cNvPicPr>
            <a:picLocks noChangeAspect="1" noChangeArrowheads="1"/>
          </p:cNvPicPr>
          <p:nvPr userDrawn="1"/>
        </p:nvPicPr>
        <p:blipFill rotWithShape="1">
          <a:blip r:embed="rId17">
            <a:extLst>
              <a:ext uri="{28A0092B-C50C-407E-A947-70E740481C1C}">
                <a14:useLocalDpi xmlns:a14="http://schemas.microsoft.com/office/drawing/2010/main" val="0"/>
              </a:ext>
            </a:extLst>
          </a:blip>
          <a:srcRect b="57545"/>
          <a:stretch/>
        </p:blipFill>
        <p:spPr bwMode="auto">
          <a:xfrm>
            <a:off x="19553395" y="30029746"/>
            <a:ext cx="2333249" cy="792459"/>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1280"/>
          <p:cNvSpPr txBox="1">
            <a:spLocks noChangeArrowheads="1"/>
          </p:cNvSpPr>
          <p:nvPr userDrawn="1"/>
        </p:nvSpPr>
        <p:spPr bwMode="auto">
          <a:xfrm>
            <a:off x="16777691" y="11605505"/>
            <a:ext cx="67691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3538" indent="-276225">
              <a:defRPr sz="2400">
                <a:solidFill>
                  <a:schemeClr val="tx1"/>
                </a:solidFill>
                <a:latin typeface="Times New Roman" pitchFamily="18" charset="0"/>
              </a:defRPr>
            </a:lvl1pPr>
            <a:lvl2pPr marL="628650">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Laser source parameters:</a:t>
            </a:r>
          </a:p>
          <a:p>
            <a:pPr>
              <a:buFontTx/>
              <a:buChar char="•"/>
            </a:pPr>
            <a:r>
              <a:rPr lang="en-GB" altLang="it-IT" sz="2000" b="1" dirty="0" err="1"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COMPex</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Lambda </a:t>
            </a:r>
            <a:r>
              <a:rPr lang="en-GB" altLang="it-IT" sz="2000" b="1" dirty="0" err="1"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Physik</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000" b="1" dirty="0" err="1"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ArF</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laser  </a:t>
            </a:r>
          </a:p>
          <a:p>
            <a:pPr>
              <a:buFontTx/>
              <a:buChar char="•"/>
            </a:pPr>
            <a:r>
              <a:rPr lang="en-GB" altLang="it-IT" sz="2000" b="1" i="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193 nm</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h</a:t>
            </a:r>
            <a:r>
              <a:rPr lang="en-GB" altLang="it-IT" sz="20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 </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6.42 eV</a:t>
            </a:r>
            <a:endPar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endParaRPr>
          </a:p>
          <a:p>
            <a:pPr>
              <a:buFontTx/>
              <a:buChar char="•"/>
            </a:pP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Repetition rate </a:t>
            </a:r>
            <a:r>
              <a:rPr lang="en-GB" altLang="it-IT" sz="20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f</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10 Hz</a:t>
            </a:r>
          </a:p>
          <a:p>
            <a:pPr>
              <a:buFontTx/>
              <a:buChar char="•"/>
            </a:pP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Pulse width </a:t>
            </a:r>
            <a:r>
              <a:rPr lang="en-GB" altLang="it-IT" sz="20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7 </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ns</a:t>
            </a:r>
          </a:p>
          <a:p>
            <a:pPr>
              <a:buFontTx/>
              <a:buChar char="•"/>
            </a:pP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Pulse Energy = 70 </a:t>
            </a:r>
            <a:r>
              <a:rPr lang="en-GB" altLang="it-IT" sz="2000" b="1" dirty="0" err="1"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mJ</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/pulse</a:t>
            </a:r>
            <a:endPar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buFontTx/>
              <a:buChar char="•"/>
            </a:pP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Fluence </a:t>
            </a:r>
            <a:r>
              <a:rPr lang="en-GB" altLang="it-IT" sz="20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0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1 - 2 </a:t>
            </a: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J/cm</a:t>
            </a:r>
            <a:r>
              <a:rPr lang="en-GB" altLang="it-IT" sz="2000" b="1" baseline="3000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2</a:t>
            </a:r>
          </a:p>
        </p:txBody>
      </p:sp>
      <p:grpSp>
        <p:nvGrpSpPr>
          <p:cNvPr id="28" name="Group 1344"/>
          <p:cNvGrpSpPr>
            <a:grpSpLocks/>
          </p:cNvGrpSpPr>
          <p:nvPr userDrawn="1"/>
        </p:nvGrpSpPr>
        <p:grpSpPr bwMode="auto">
          <a:xfrm>
            <a:off x="11293620" y="9331330"/>
            <a:ext cx="5040560" cy="4525963"/>
            <a:chOff x="817" y="6940"/>
            <a:chExt cx="3402" cy="3085"/>
          </a:xfrm>
        </p:grpSpPr>
        <p:sp>
          <p:nvSpPr>
            <p:cNvPr id="29" name="Rectangle 1238"/>
            <p:cNvSpPr>
              <a:spLocks noChangeArrowheads="1"/>
            </p:cNvSpPr>
            <p:nvPr/>
          </p:nvSpPr>
          <p:spPr bwMode="auto">
            <a:xfrm>
              <a:off x="817" y="7174"/>
              <a:ext cx="3402" cy="285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06450">
                <a:defRPr sz="2400">
                  <a:solidFill>
                    <a:schemeClr val="tx1"/>
                  </a:solidFill>
                  <a:latin typeface="Times New Roman" pitchFamily="18" charset="0"/>
                </a:defRPr>
              </a:lvl1pPr>
              <a:lvl2pPr defTabSz="806450">
                <a:defRPr sz="2400">
                  <a:solidFill>
                    <a:schemeClr val="tx1"/>
                  </a:solidFill>
                  <a:latin typeface="Times New Roman" pitchFamily="18" charset="0"/>
                </a:defRPr>
              </a:lvl2pPr>
              <a:lvl3pPr defTabSz="806450">
                <a:defRPr sz="2400">
                  <a:solidFill>
                    <a:schemeClr val="tx1"/>
                  </a:solidFill>
                  <a:latin typeface="Times New Roman" pitchFamily="18" charset="0"/>
                </a:defRPr>
              </a:lvl3pPr>
              <a:lvl4pPr defTabSz="806450">
                <a:defRPr sz="2400">
                  <a:solidFill>
                    <a:schemeClr val="tx1"/>
                  </a:solidFill>
                  <a:latin typeface="Times New Roman" pitchFamily="18" charset="0"/>
                </a:defRPr>
              </a:lvl4pPr>
              <a:lvl5pPr defTabSz="806450">
                <a:defRPr sz="2400">
                  <a:solidFill>
                    <a:schemeClr val="tx1"/>
                  </a:solidFill>
                  <a:latin typeface="Times New Roman" pitchFamily="18" charset="0"/>
                </a:defRPr>
              </a:lvl5pPr>
              <a:lvl6pPr defTabSz="806450" fontAlgn="base">
                <a:spcBef>
                  <a:spcPct val="0"/>
                </a:spcBef>
                <a:spcAft>
                  <a:spcPct val="0"/>
                </a:spcAft>
                <a:defRPr sz="2400">
                  <a:solidFill>
                    <a:schemeClr val="tx1"/>
                  </a:solidFill>
                  <a:latin typeface="Times New Roman" pitchFamily="18" charset="0"/>
                </a:defRPr>
              </a:lvl6pPr>
              <a:lvl7pPr defTabSz="806450" fontAlgn="base">
                <a:spcBef>
                  <a:spcPct val="0"/>
                </a:spcBef>
                <a:spcAft>
                  <a:spcPct val="0"/>
                </a:spcAft>
                <a:defRPr sz="2400">
                  <a:solidFill>
                    <a:schemeClr val="tx1"/>
                  </a:solidFill>
                  <a:latin typeface="Times New Roman" pitchFamily="18" charset="0"/>
                </a:defRPr>
              </a:lvl7pPr>
              <a:lvl8pPr defTabSz="806450" fontAlgn="base">
                <a:spcBef>
                  <a:spcPct val="0"/>
                </a:spcBef>
                <a:spcAft>
                  <a:spcPct val="0"/>
                </a:spcAft>
                <a:defRPr sz="2400">
                  <a:solidFill>
                    <a:schemeClr val="tx1"/>
                  </a:solidFill>
                  <a:latin typeface="Times New Roman" pitchFamily="18" charset="0"/>
                </a:defRPr>
              </a:lvl8pPr>
              <a:lvl9pPr defTabSz="806450" fontAlgn="base">
                <a:spcBef>
                  <a:spcPct val="0"/>
                </a:spcBef>
                <a:spcAft>
                  <a:spcPct val="0"/>
                </a:spcAft>
                <a:defRPr sz="2400">
                  <a:solidFill>
                    <a:schemeClr val="tx1"/>
                  </a:solidFill>
                  <a:latin typeface="Times New Roman" pitchFamily="18" charset="0"/>
                </a:defRPr>
              </a:lvl9pPr>
            </a:lstStyle>
            <a:p>
              <a:pPr algn="ctr"/>
              <a:endParaRPr lang="en-US" altLang="it-IT" b="0">
                <a:latin typeface="Tahoma" panose="020B0604030504040204" pitchFamily="34" charset="0"/>
                <a:ea typeface="Tahoma" panose="020B0604030504040204" pitchFamily="34" charset="0"/>
                <a:cs typeface="Tahoma" panose="020B0604030504040204" pitchFamily="34" charset="0"/>
              </a:endParaRPr>
            </a:p>
          </p:txBody>
        </p:sp>
        <p:grpSp>
          <p:nvGrpSpPr>
            <p:cNvPr id="30" name="Group 1239"/>
            <p:cNvGrpSpPr>
              <a:grpSpLocks/>
            </p:cNvGrpSpPr>
            <p:nvPr/>
          </p:nvGrpSpPr>
          <p:grpSpPr bwMode="auto">
            <a:xfrm>
              <a:off x="2720" y="7790"/>
              <a:ext cx="1252" cy="963"/>
              <a:chOff x="3334" y="1570"/>
              <a:chExt cx="1769" cy="1570"/>
            </a:xfrm>
          </p:grpSpPr>
          <p:sp>
            <p:nvSpPr>
              <p:cNvPr id="61" name="Rectangle 1240"/>
              <p:cNvSpPr>
                <a:spLocks noChangeArrowheads="1"/>
              </p:cNvSpPr>
              <p:nvPr/>
            </p:nvSpPr>
            <p:spPr bwMode="auto">
              <a:xfrm>
                <a:off x="3334" y="2233"/>
                <a:ext cx="362" cy="9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nvGrpSpPr>
              <p:cNvPr id="62" name="Group 1241"/>
              <p:cNvGrpSpPr>
                <a:grpSpLocks/>
              </p:cNvGrpSpPr>
              <p:nvPr/>
            </p:nvGrpSpPr>
            <p:grpSpPr bwMode="auto">
              <a:xfrm>
                <a:off x="3651" y="1570"/>
                <a:ext cx="1452" cy="817"/>
                <a:chOff x="3651" y="1570"/>
                <a:chExt cx="1452" cy="817"/>
              </a:xfrm>
            </p:grpSpPr>
            <p:sp>
              <p:nvSpPr>
                <p:cNvPr id="63" name="Rectangle 1242"/>
                <p:cNvSpPr>
                  <a:spLocks noChangeArrowheads="1"/>
                </p:cNvSpPr>
                <p:nvPr/>
              </p:nvSpPr>
              <p:spPr bwMode="auto">
                <a:xfrm rot="16200000">
                  <a:off x="4467" y="1298"/>
                  <a:ext cx="363" cy="90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64" name="Line 1243"/>
                <p:cNvSpPr>
                  <a:spLocks noChangeShapeType="1"/>
                </p:cNvSpPr>
                <p:nvPr/>
              </p:nvSpPr>
              <p:spPr bwMode="auto">
                <a:xfrm flipV="1">
                  <a:off x="4005" y="1752"/>
                  <a:ext cx="236" cy="245"/>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65" name="Line 1244"/>
                <p:cNvSpPr>
                  <a:spLocks noChangeShapeType="1"/>
                </p:cNvSpPr>
                <p:nvPr/>
              </p:nvSpPr>
              <p:spPr bwMode="auto">
                <a:xfrm flipV="1">
                  <a:off x="3651" y="2060"/>
                  <a:ext cx="308" cy="327"/>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grpSp>
        <p:sp>
          <p:nvSpPr>
            <p:cNvPr id="31" name="Line 1245"/>
            <p:cNvSpPr>
              <a:spLocks noChangeShapeType="1"/>
            </p:cNvSpPr>
            <p:nvPr/>
          </p:nvSpPr>
          <p:spPr bwMode="auto">
            <a:xfrm flipH="1">
              <a:off x="1414" y="8497"/>
              <a:ext cx="417" cy="38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pic>
          <p:nvPicPr>
            <p:cNvPr id="32" name="Picture 1246" descr="PLD_schem"/>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67" y="7174"/>
              <a:ext cx="3307" cy="2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3" name="Group 1247"/>
            <p:cNvGrpSpPr>
              <a:grpSpLocks/>
            </p:cNvGrpSpPr>
            <p:nvPr/>
          </p:nvGrpSpPr>
          <p:grpSpPr bwMode="auto">
            <a:xfrm>
              <a:off x="1601" y="7351"/>
              <a:ext cx="468" cy="489"/>
              <a:chOff x="1483" y="790"/>
              <a:chExt cx="662" cy="794"/>
            </a:xfrm>
          </p:grpSpPr>
          <p:sp>
            <p:nvSpPr>
              <p:cNvPr id="55" name="AutoShape 1248"/>
              <p:cNvSpPr>
                <a:spLocks noChangeArrowheads="1"/>
              </p:cNvSpPr>
              <p:nvPr/>
            </p:nvSpPr>
            <p:spPr bwMode="auto">
              <a:xfrm rot="8923434">
                <a:off x="1944" y="1193"/>
                <a:ext cx="65" cy="391"/>
              </a:xfrm>
              <a:prstGeom prst="can">
                <a:avLst>
                  <a:gd name="adj" fmla="val 48457"/>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56" name="AutoShape 1249"/>
              <p:cNvSpPr>
                <a:spLocks noChangeArrowheads="1"/>
              </p:cNvSpPr>
              <p:nvPr/>
            </p:nvSpPr>
            <p:spPr bwMode="auto">
              <a:xfrm rot="8923434">
                <a:off x="1851" y="1377"/>
                <a:ext cx="294" cy="69"/>
              </a:xfrm>
              <a:prstGeom prst="can">
                <a:avLst>
                  <a:gd name="adj" fmla="val 25000"/>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57" name="AutoShape 1250"/>
              <p:cNvSpPr>
                <a:spLocks noChangeArrowheads="1"/>
              </p:cNvSpPr>
              <p:nvPr/>
            </p:nvSpPr>
            <p:spPr bwMode="auto">
              <a:xfrm rot="8923434">
                <a:off x="1616" y="1000"/>
                <a:ext cx="408" cy="273"/>
              </a:xfrm>
              <a:prstGeom prst="can">
                <a:avLst>
                  <a:gd name="adj" fmla="val 25000"/>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nvGrpSpPr>
              <p:cNvPr id="58" name="Group 1251"/>
              <p:cNvGrpSpPr>
                <a:grpSpLocks/>
              </p:cNvGrpSpPr>
              <p:nvPr/>
            </p:nvGrpSpPr>
            <p:grpSpPr bwMode="auto">
              <a:xfrm>
                <a:off x="1483" y="790"/>
                <a:ext cx="354" cy="271"/>
                <a:chOff x="1701" y="853"/>
                <a:chExt cx="345" cy="263"/>
              </a:xfrm>
            </p:grpSpPr>
            <p:sp>
              <p:nvSpPr>
                <p:cNvPr id="59" name="AutoShape 1252"/>
                <p:cNvSpPr>
                  <a:spLocks noChangeArrowheads="1"/>
                </p:cNvSpPr>
                <p:nvPr/>
              </p:nvSpPr>
              <p:spPr bwMode="auto">
                <a:xfrm rot="8923434">
                  <a:off x="1787" y="889"/>
                  <a:ext cx="259" cy="227"/>
                </a:xfrm>
                <a:prstGeom prst="can">
                  <a:avLst>
                    <a:gd name="adj" fmla="val 8056"/>
                  </a:avLst>
                </a:prstGeom>
                <a:noFill/>
                <a:ln w="9525">
                  <a:solidFill>
                    <a:schemeClr val="tx1"/>
                  </a:solidFill>
                  <a:round/>
                  <a:headEnd/>
                  <a:tailEnd/>
                </a:ln>
                <a:effectLst/>
                <a:extLst>
                  <a:ext uri="{909E8E84-426E-40DD-AFC4-6F175D3DCCD1}">
                    <a14:hiddenFill xmlns:a14="http://schemas.microsoft.com/office/drawing/2010/main">
                      <a:gradFill rotWithShape="1">
                        <a:gsLst>
                          <a:gs pos="0">
                            <a:srgbClr val="B2B2B2">
                              <a:gamma/>
                              <a:shade val="46275"/>
                              <a:invGamma/>
                            </a:srgbClr>
                          </a:gs>
                          <a:gs pos="50000">
                            <a:srgbClr val="B2B2B2"/>
                          </a:gs>
                          <a:gs pos="100000">
                            <a:srgbClr val="B2B2B2">
                              <a:gamma/>
                              <a:shade val="46275"/>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60" name="AutoShape 1253"/>
                <p:cNvSpPr>
                  <a:spLocks noChangeArrowheads="1"/>
                </p:cNvSpPr>
                <p:nvPr/>
              </p:nvSpPr>
              <p:spPr bwMode="auto">
                <a:xfrm rot="8923434">
                  <a:off x="1701" y="853"/>
                  <a:ext cx="290" cy="82"/>
                </a:xfrm>
                <a:prstGeom prst="can">
                  <a:avLst>
                    <a:gd name="adj" fmla="val 8056"/>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grpSp>
        <p:sp>
          <p:nvSpPr>
            <p:cNvPr id="35" name="AutoShape 1255"/>
            <p:cNvSpPr>
              <a:spLocks noChangeArrowheads="1"/>
            </p:cNvSpPr>
            <p:nvPr/>
          </p:nvSpPr>
          <p:spPr bwMode="auto">
            <a:xfrm rot="10308120">
              <a:off x="2495" y="9662"/>
              <a:ext cx="44" cy="139"/>
            </a:xfrm>
            <a:prstGeom prst="can">
              <a:avLst>
                <a:gd name="adj" fmla="val 25448"/>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36" name="Line 1257"/>
            <p:cNvSpPr>
              <a:spLocks noChangeShapeType="1"/>
            </p:cNvSpPr>
            <p:nvPr/>
          </p:nvSpPr>
          <p:spPr bwMode="auto">
            <a:xfrm flipV="1">
              <a:off x="3234" y="7877"/>
              <a:ext cx="199" cy="183"/>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39" name="Rectangle 1263"/>
            <p:cNvSpPr>
              <a:spLocks noChangeArrowheads="1"/>
            </p:cNvSpPr>
            <p:nvPr/>
          </p:nvSpPr>
          <p:spPr bwMode="auto">
            <a:xfrm>
              <a:off x="2835" y="8577"/>
              <a:ext cx="44" cy="308"/>
            </a:xfrm>
            <a:prstGeom prst="rect">
              <a:avLst/>
            </a:prstGeom>
            <a:solidFill>
              <a:srgbClr val="B2B2B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40" name="Rectangle 1264"/>
            <p:cNvSpPr>
              <a:spLocks noChangeArrowheads="1"/>
            </p:cNvSpPr>
            <p:nvPr/>
          </p:nvSpPr>
          <p:spPr bwMode="auto">
            <a:xfrm flipV="1">
              <a:off x="2891" y="8703"/>
              <a:ext cx="755" cy="5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41" name="Line 1265"/>
            <p:cNvSpPr>
              <a:spLocks noChangeShapeType="1"/>
            </p:cNvSpPr>
            <p:nvPr/>
          </p:nvSpPr>
          <p:spPr bwMode="auto">
            <a:xfrm flipH="1">
              <a:off x="3189" y="8633"/>
              <a:ext cx="8" cy="21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42" name="Rectangle 1266"/>
            <p:cNvSpPr>
              <a:spLocks noChangeArrowheads="1"/>
            </p:cNvSpPr>
            <p:nvPr/>
          </p:nvSpPr>
          <p:spPr bwMode="auto">
            <a:xfrm flipH="1">
              <a:off x="2872" y="8527"/>
              <a:ext cx="61" cy="41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43" name="Line 1267"/>
            <p:cNvSpPr>
              <a:spLocks noChangeShapeType="1"/>
            </p:cNvSpPr>
            <p:nvPr/>
          </p:nvSpPr>
          <p:spPr bwMode="auto">
            <a:xfrm flipH="1" flipV="1">
              <a:off x="2665" y="8438"/>
              <a:ext cx="159" cy="13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45" name="Text Box 1270"/>
            <p:cNvSpPr txBox="1">
              <a:spLocks noChangeArrowheads="1"/>
            </p:cNvSpPr>
            <p:nvPr/>
          </p:nvSpPr>
          <p:spPr bwMode="auto">
            <a:xfrm>
              <a:off x="2192" y="8457"/>
              <a:ext cx="11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it-IT" sz="1800" b="0">
                <a:latin typeface="Tahoma" panose="020B0604030504040204" pitchFamily="34" charset="0"/>
                <a:ea typeface="Tahoma" panose="020B0604030504040204" pitchFamily="34" charset="0"/>
                <a:cs typeface="Tahoma" panose="020B0604030504040204" pitchFamily="34" charset="0"/>
              </a:endParaRPr>
            </a:p>
          </p:txBody>
        </p:sp>
        <p:sp>
          <p:nvSpPr>
            <p:cNvPr id="47" name="Text Box 1272"/>
            <p:cNvSpPr txBox="1">
              <a:spLocks noChangeArrowheads="1"/>
            </p:cNvSpPr>
            <p:nvPr/>
          </p:nvSpPr>
          <p:spPr bwMode="auto">
            <a:xfrm>
              <a:off x="817" y="6940"/>
              <a:ext cx="3401" cy="269"/>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lnSpc>
                  <a:spcPct val="110000"/>
                </a:lnSpc>
              </a:pP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PLD set up</a:t>
              </a:r>
            </a:p>
          </p:txBody>
        </p:sp>
        <p:sp>
          <p:nvSpPr>
            <p:cNvPr id="54" name="Line 1282"/>
            <p:cNvSpPr>
              <a:spLocks noChangeShapeType="1"/>
            </p:cNvSpPr>
            <p:nvPr/>
          </p:nvSpPr>
          <p:spPr bwMode="auto">
            <a:xfrm>
              <a:off x="2995" y="8618"/>
              <a:ext cx="272" cy="45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sp>
        <p:nvSpPr>
          <p:cNvPr id="66" name="Text Box 1289"/>
          <p:cNvSpPr txBox="1">
            <a:spLocks noChangeArrowheads="1"/>
          </p:cNvSpPr>
          <p:nvPr userDrawn="1"/>
        </p:nvSpPr>
        <p:spPr bwMode="auto">
          <a:xfrm>
            <a:off x="16778435" y="9310132"/>
            <a:ext cx="80645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3538" indent="-276225">
              <a:defRPr sz="2400">
                <a:solidFill>
                  <a:schemeClr val="tx1"/>
                </a:solidFill>
                <a:latin typeface="Times New Roman" pitchFamily="18" charset="0"/>
              </a:defRPr>
            </a:lvl1pPr>
            <a:lvl2pPr marL="628650">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r>
              <a:rPr lang="en-GB" altLang="it-IT" sz="2000" b="1" dirty="0">
                <a:latin typeface="Tahoma" panose="020B0604030504040204" pitchFamily="34" charset="0"/>
                <a:ea typeface="Tahoma" panose="020B0604030504040204" pitchFamily="34" charset="0"/>
                <a:cs typeface="Tahoma" panose="020B0604030504040204" pitchFamily="34" charset="0"/>
                <a:sym typeface="Symbol" pitchFamily="18" charset="2"/>
              </a:rPr>
              <a:t>Deposition parameters:</a:t>
            </a:r>
          </a:p>
          <a:p>
            <a:pPr>
              <a:buFontTx/>
              <a:buChar char="•"/>
            </a:pPr>
            <a:r>
              <a:rPr lang="en-GB" altLang="it-IT" sz="2000" b="1" dirty="0" smtClean="0">
                <a:latin typeface="Tahoma" panose="020B0604030504040204" pitchFamily="34" charset="0"/>
                <a:ea typeface="Tahoma" panose="020B0604030504040204" pitchFamily="34" charset="0"/>
                <a:cs typeface="Tahoma" panose="020B0604030504040204" pitchFamily="34" charset="0"/>
              </a:rPr>
              <a:t>LaB</a:t>
            </a:r>
            <a:r>
              <a:rPr lang="en-GB" altLang="it-IT" sz="2000" b="1" baseline="-25000" dirty="0" smtClean="0">
                <a:latin typeface="Tahoma" panose="020B0604030504040204" pitchFamily="34" charset="0"/>
                <a:ea typeface="Tahoma" panose="020B0604030504040204" pitchFamily="34" charset="0"/>
                <a:cs typeface="Tahoma" panose="020B0604030504040204" pitchFamily="34" charset="0"/>
              </a:rPr>
              <a:t>6</a:t>
            </a:r>
            <a:r>
              <a:rPr lang="en-GB" altLang="it-IT" sz="2000" b="1" dirty="0" smtClean="0">
                <a:latin typeface="Tahoma" panose="020B0604030504040204" pitchFamily="34" charset="0"/>
                <a:ea typeface="Tahoma" panose="020B0604030504040204" pitchFamily="34" charset="0"/>
                <a:cs typeface="Tahoma" panose="020B0604030504040204" pitchFamily="34" charset="0"/>
              </a:rPr>
              <a:t> target</a:t>
            </a:r>
            <a:endParaRPr lang="en-GB" altLang="it-IT" sz="2000" b="1" dirty="0">
              <a:latin typeface="Tahoma" panose="020B0604030504040204" pitchFamily="34" charset="0"/>
              <a:ea typeface="Tahoma" panose="020B0604030504040204" pitchFamily="34" charset="0"/>
              <a:cs typeface="Tahoma" panose="020B0604030504040204" pitchFamily="34" charset="0"/>
            </a:endParaRPr>
          </a:p>
          <a:p>
            <a:pPr>
              <a:buFontTx/>
              <a:buChar char="•"/>
            </a:pPr>
            <a:r>
              <a:rPr lang="en-GB" altLang="it-IT" sz="20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Thickness:</a:t>
            </a:r>
            <a:r>
              <a:rPr lang="en-GB" altLang="it-IT" sz="20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10 – 20 nm</a:t>
            </a:r>
            <a:endParaRPr lang="en-GB" altLang="it-IT" sz="20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buFontTx/>
              <a:buChar char="•"/>
            </a:pPr>
            <a:r>
              <a:rPr lang="en-GB" altLang="it-IT" sz="2000" b="1" i="1" dirty="0" smtClean="0">
                <a:latin typeface="Tahoma" panose="020B0604030504040204" pitchFamily="34" charset="0"/>
                <a:ea typeface="Tahoma" panose="020B0604030504040204" pitchFamily="34" charset="0"/>
                <a:cs typeface="Tahoma" panose="020B0604030504040204" pitchFamily="34" charset="0"/>
              </a:rPr>
              <a:t>T </a:t>
            </a:r>
            <a:r>
              <a:rPr lang="en-GB" altLang="it-IT" sz="2000" b="1" i="1" baseline="-25000" dirty="0" smtClean="0">
                <a:latin typeface="Tahoma" panose="020B0604030504040204" pitchFamily="34" charset="0"/>
                <a:ea typeface="Tahoma" panose="020B0604030504040204" pitchFamily="34" charset="0"/>
                <a:cs typeface="Tahoma" panose="020B0604030504040204" pitchFamily="34" charset="0"/>
              </a:rPr>
              <a:t>substrate</a:t>
            </a:r>
            <a:r>
              <a:rPr lang="en-GB" altLang="it-IT" sz="2000" b="1" dirty="0" smtClean="0">
                <a:latin typeface="Tahoma" panose="020B0604030504040204" pitchFamily="34" charset="0"/>
                <a:ea typeface="Tahoma" panose="020B0604030504040204" pitchFamily="34" charset="0"/>
                <a:cs typeface="Tahoma" panose="020B0604030504040204" pitchFamily="34" charset="0"/>
              </a:rPr>
              <a:t> </a:t>
            </a:r>
            <a:r>
              <a:rPr lang="en-GB" altLang="it-IT" sz="2000"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 400 °C</a:t>
            </a:r>
            <a:r>
              <a:rPr lang="en-GB" altLang="it-IT" sz="2000" b="1" dirty="0" smtClean="0">
                <a:latin typeface="Tahoma" panose="020B0604030504040204" pitchFamily="34" charset="0"/>
                <a:ea typeface="Tahoma" panose="020B0604030504040204" pitchFamily="34" charset="0"/>
                <a:cs typeface="Tahoma" panose="020B0604030504040204" pitchFamily="34" charset="0"/>
              </a:rPr>
              <a:t> </a:t>
            </a:r>
            <a:endParaRPr lang="en-GB" altLang="it-IT" sz="2000" b="1" dirty="0">
              <a:latin typeface="Tahoma" panose="020B0604030504040204" pitchFamily="34" charset="0"/>
              <a:ea typeface="Tahoma" panose="020B0604030504040204" pitchFamily="34" charset="0"/>
              <a:cs typeface="Tahoma" panose="020B0604030504040204" pitchFamily="34" charset="0"/>
            </a:endParaRPr>
          </a:p>
          <a:p>
            <a:pPr>
              <a:buFontTx/>
              <a:buChar char="•"/>
            </a:pPr>
            <a:r>
              <a:rPr lang="en-GB" altLang="it-IT" sz="2000" b="1" baseline="0" dirty="0" smtClean="0">
                <a:latin typeface="Tahoma" panose="020B0604030504040204" pitchFamily="34" charset="0"/>
                <a:ea typeface="Tahoma" panose="020B0604030504040204" pitchFamily="34" charset="0"/>
                <a:cs typeface="Tahoma" panose="020B0604030504040204" pitchFamily="34" charset="0"/>
              </a:rPr>
              <a:t>Vacuum (</a:t>
            </a:r>
            <a:r>
              <a:rPr lang="en-GB" altLang="it-IT" sz="2000" b="1" i="1" baseline="0" dirty="0" smtClean="0">
                <a:latin typeface="Tahoma" panose="020B0604030504040204" pitchFamily="34" charset="0"/>
                <a:ea typeface="Tahoma" panose="020B0604030504040204" pitchFamily="34" charset="0"/>
                <a:cs typeface="Tahoma" panose="020B0604030504040204" pitchFamily="34" charset="0"/>
              </a:rPr>
              <a:t>P</a:t>
            </a:r>
            <a:r>
              <a:rPr lang="en-GB" altLang="it-IT" sz="2000" b="1" baseline="0" dirty="0" smtClean="0">
                <a:latin typeface="Tahoma" panose="020B0604030504040204" pitchFamily="34" charset="0"/>
                <a:ea typeface="Tahoma" panose="020B0604030504040204" pitchFamily="34" charset="0"/>
                <a:cs typeface="Tahoma" panose="020B0604030504040204" pitchFamily="34" charset="0"/>
              </a:rPr>
              <a:t> &lt; 10</a:t>
            </a:r>
            <a:r>
              <a:rPr lang="en-GB" altLang="it-IT" sz="2000" b="1" baseline="30000" dirty="0" smtClean="0">
                <a:latin typeface="Tahoma" panose="020B0604030504040204" pitchFamily="34" charset="0"/>
                <a:ea typeface="Tahoma" panose="020B0604030504040204" pitchFamily="34" charset="0"/>
                <a:cs typeface="Tahoma" panose="020B0604030504040204" pitchFamily="34" charset="0"/>
              </a:rPr>
              <a:t>-6</a:t>
            </a:r>
            <a:r>
              <a:rPr lang="en-GB" altLang="it-IT" sz="2000" b="1" baseline="0" dirty="0" smtClean="0">
                <a:latin typeface="Tahoma" panose="020B0604030504040204" pitchFamily="34" charset="0"/>
                <a:ea typeface="Tahoma" panose="020B0604030504040204" pitchFamily="34" charset="0"/>
                <a:cs typeface="Tahoma" panose="020B0604030504040204" pitchFamily="34" charset="0"/>
              </a:rPr>
              <a:t> mbar) or </a:t>
            </a:r>
            <a:r>
              <a:rPr lang="en-GB" altLang="it-IT" sz="2000" b="1" baseline="0" dirty="0" err="1" smtClean="0">
                <a:latin typeface="Tahoma" panose="020B0604030504040204" pitchFamily="34" charset="0"/>
                <a:ea typeface="Tahoma" panose="020B0604030504040204" pitchFamily="34" charset="0"/>
                <a:cs typeface="Tahoma" panose="020B0604030504040204" pitchFamily="34" charset="0"/>
              </a:rPr>
              <a:t>Ar</a:t>
            </a:r>
            <a:r>
              <a:rPr lang="en-GB" altLang="it-IT" sz="2000" b="1" baseline="0" dirty="0" smtClean="0">
                <a:latin typeface="Tahoma" panose="020B0604030504040204" pitchFamily="34" charset="0"/>
                <a:ea typeface="Tahoma" panose="020B0604030504040204" pitchFamily="34" charset="0"/>
                <a:cs typeface="Tahoma" panose="020B0604030504040204" pitchFamily="34" charset="0"/>
              </a:rPr>
              <a:t> atmosphere (</a:t>
            </a:r>
            <a:r>
              <a:rPr lang="en-GB" altLang="it-IT" sz="2000" b="1" i="1" baseline="0" dirty="0" smtClean="0">
                <a:latin typeface="Tahoma" panose="020B0604030504040204" pitchFamily="34" charset="0"/>
                <a:ea typeface="Tahoma" panose="020B0604030504040204" pitchFamily="34" charset="0"/>
                <a:cs typeface="Tahoma" panose="020B0604030504040204" pitchFamily="34" charset="0"/>
              </a:rPr>
              <a:t>P  </a:t>
            </a:r>
            <a:r>
              <a:rPr lang="en-GB" altLang="it-IT" sz="2000" b="1" i="0" baseline="0" dirty="0" smtClean="0">
                <a:latin typeface="Tahoma" panose="020B0604030504040204" pitchFamily="34" charset="0"/>
                <a:ea typeface="Tahoma" panose="020B0604030504040204" pitchFamily="34" charset="0"/>
                <a:cs typeface="Tahoma" panose="020B0604030504040204" pitchFamily="34" charset="0"/>
              </a:rPr>
              <a:t>=</a:t>
            </a:r>
            <a:r>
              <a:rPr lang="en-GB" altLang="it-IT" sz="2000" b="1" i="1" baseline="0" dirty="0" smtClean="0">
                <a:latin typeface="Tahoma" panose="020B0604030504040204" pitchFamily="34" charset="0"/>
                <a:ea typeface="Tahoma" panose="020B0604030504040204" pitchFamily="34" charset="0"/>
                <a:cs typeface="Tahoma" panose="020B0604030504040204" pitchFamily="34" charset="0"/>
              </a:rPr>
              <a:t> </a:t>
            </a:r>
            <a:r>
              <a:rPr lang="en-GB" altLang="it-IT" sz="2000" b="1" baseline="0" dirty="0" smtClean="0">
                <a:latin typeface="Tahoma" panose="020B0604030504040204" pitchFamily="34" charset="0"/>
                <a:ea typeface="Tahoma" panose="020B0604030504040204" pitchFamily="34" charset="0"/>
                <a:cs typeface="Tahoma" panose="020B0604030504040204" pitchFamily="34" charset="0"/>
              </a:rPr>
              <a:t>0.1 mbar)</a:t>
            </a:r>
          </a:p>
          <a:p>
            <a:pPr>
              <a:buFontTx/>
              <a:buChar char="•"/>
            </a:pPr>
            <a:r>
              <a:rPr lang="en-GB" altLang="it-IT" sz="2000" b="1" baseline="0" dirty="0" smtClean="0">
                <a:latin typeface="Tahoma" panose="020B0604030504040204" pitchFamily="34" charset="0"/>
                <a:ea typeface="Tahoma" panose="020B0604030504040204" pitchFamily="34" charset="0"/>
                <a:cs typeface="Tahoma" panose="020B0604030504040204" pitchFamily="34" charset="0"/>
              </a:rPr>
              <a:t>Distance target-to-substrate: 25 or 50 mm</a:t>
            </a:r>
          </a:p>
          <a:p>
            <a:pPr>
              <a:buFontTx/>
              <a:buChar char="•"/>
            </a:pPr>
            <a:r>
              <a:rPr lang="en-GB" altLang="it-IT" sz="2000" b="1" baseline="0" dirty="0" smtClean="0">
                <a:latin typeface="Tahoma" panose="020B0604030504040204" pitchFamily="34" charset="0"/>
                <a:ea typeface="Tahoma" panose="020B0604030504040204" pitchFamily="34" charset="0"/>
                <a:cs typeface="Tahoma" panose="020B0604030504040204" pitchFamily="34" charset="0"/>
              </a:rPr>
              <a:t>Substrate: Silicon (SEM, XPS, UPS), Molybdenum (TI) </a:t>
            </a:r>
            <a:endParaRPr lang="en-GB" altLang="it-IT" sz="2000" b="1" baseline="30000" dirty="0">
              <a:latin typeface="Tahoma" panose="020B0604030504040204" pitchFamily="34" charset="0"/>
              <a:ea typeface="Tahoma" panose="020B0604030504040204" pitchFamily="34" charset="0"/>
              <a:cs typeface="Tahoma" panose="020B0604030504040204" pitchFamily="34" charset="0"/>
            </a:endParaRPr>
          </a:p>
        </p:txBody>
      </p:sp>
      <p:sp>
        <p:nvSpPr>
          <p:cNvPr id="19" name="Rettangolo arrotondato 18"/>
          <p:cNvSpPr/>
          <p:nvPr userDrawn="1"/>
        </p:nvSpPr>
        <p:spPr>
          <a:xfrm>
            <a:off x="10370071" y="8904635"/>
            <a:ext cx="14401031" cy="5281166"/>
          </a:xfrm>
          <a:prstGeom prst="roundRect">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70" name="AutoShape 369"/>
          <p:cNvSpPr>
            <a:spLocks noChangeArrowheads="1"/>
          </p:cNvSpPr>
          <p:nvPr userDrawn="1"/>
        </p:nvSpPr>
        <p:spPr bwMode="auto">
          <a:xfrm>
            <a:off x="13053689" y="8589336"/>
            <a:ext cx="9432925" cy="523875"/>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Thin-Film Deposition: </a:t>
            </a:r>
            <a:r>
              <a:rPr lang="en-GB" altLang="it-IT" sz="2900" b="1" i="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Experimental setup</a:t>
            </a:r>
            <a:endPar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71" name="Rettangolo arrotondato 70"/>
          <p:cNvSpPr/>
          <p:nvPr userDrawn="1"/>
        </p:nvSpPr>
        <p:spPr>
          <a:xfrm>
            <a:off x="576239" y="8785201"/>
            <a:ext cx="9360755" cy="13785889"/>
          </a:xfrm>
          <a:prstGeom prst="roundRect">
            <a:avLst>
              <a:gd name="adj" fmla="val 8742"/>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73" name="Rettangolo arrotondato 72"/>
          <p:cNvSpPr/>
          <p:nvPr userDrawn="1"/>
        </p:nvSpPr>
        <p:spPr>
          <a:xfrm>
            <a:off x="576239" y="22943490"/>
            <a:ext cx="9419892" cy="6435999"/>
          </a:xfrm>
          <a:prstGeom prst="roundRect">
            <a:avLst>
              <a:gd name="adj" fmla="val 11819"/>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76" name="Rettangolo arrotondato 75"/>
          <p:cNvSpPr/>
          <p:nvPr userDrawn="1"/>
        </p:nvSpPr>
        <p:spPr>
          <a:xfrm>
            <a:off x="10385824" y="14543937"/>
            <a:ext cx="14385278" cy="14835552"/>
          </a:xfrm>
          <a:prstGeom prst="roundRect">
            <a:avLst>
              <a:gd name="adj" fmla="val 13042"/>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77" name="AutoShape 369"/>
          <p:cNvSpPr>
            <a:spLocks noChangeArrowheads="1"/>
          </p:cNvSpPr>
          <p:nvPr userDrawn="1"/>
        </p:nvSpPr>
        <p:spPr bwMode="auto">
          <a:xfrm>
            <a:off x="13056940" y="14282000"/>
            <a:ext cx="9432925" cy="523875"/>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Characterization</a:t>
            </a:r>
            <a:endPar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78" name="AutoShape 369"/>
          <p:cNvSpPr>
            <a:spLocks noChangeArrowheads="1"/>
          </p:cNvSpPr>
          <p:nvPr userDrawn="1"/>
        </p:nvSpPr>
        <p:spPr bwMode="auto">
          <a:xfrm>
            <a:off x="2952360" y="8569177"/>
            <a:ext cx="4608512" cy="523875"/>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General Aim</a:t>
            </a:r>
            <a:endPar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79" name="AutoShape 369"/>
          <p:cNvSpPr>
            <a:spLocks noChangeArrowheads="1"/>
          </p:cNvSpPr>
          <p:nvPr userDrawn="1"/>
        </p:nvSpPr>
        <p:spPr bwMode="auto">
          <a:xfrm>
            <a:off x="3580909" y="22694284"/>
            <a:ext cx="3456384" cy="523875"/>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Conclusions</a:t>
            </a:r>
            <a:endPar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0" name="Tabella 19"/>
          <p:cNvGraphicFramePr>
            <a:graphicFrameLocks noGrp="1"/>
          </p:cNvGraphicFramePr>
          <p:nvPr userDrawn="1">
            <p:extLst>
              <p:ext uri="{D42A27DB-BD31-4B8C-83A1-F6EECF244321}">
                <p14:modId xmlns:p14="http://schemas.microsoft.com/office/powerpoint/2010/main" val="3275635291"/>
              </p:ext>
            </p:extLst>
          </p:nvPr>
        </p:nvGraphicFramePr>
        <p:xfrm>
          <a:off x="13177639" y="14996145"/>
          <a:ext cx="9217024" cy="2286000"/>
        </p:xfrm>
        <a:graphic>
          <a:graphicData uri="http://schemas.openxmlformats.org/drawingml/2006/table">
            <a:tbl>
              <a:tblPr firstRow="1" bandRow="1">
                <a:tableStyleId>{93296810-A885-4BE3-A3E7-6D5BEEA58F35}</a:tableStyleId>
              </a:tblPr>
              <a:tblGrid>
                <a:gridCol w="1354455"/>
                <a:gridCol w="1433853"/>
                <a:gridCol w="1368152"/>
                <a:gridCol w="2592288"/>
                <a:gridCol w="2468276"/>
              </a:tblGrid>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Sample</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Pressure (</a:t>
                      </a:r>
                      <a:r>
                        <a:rPr lang="it-IT" sz="2000" dirty="0" err="1" smtClean="0">
                          <a:latin typeface="Tahoma" panose="020B0604030504040204" pitchFamily="34" charset="0"/>
                          <a:ea typeface="Tahoma" panose="020B0604030504040204" pitchFamily="34" charset="0"/>
                          <a:cs typeface="Tahoma" panose="020B0604030504040204" pitchFamily="34" charset="0"/>
                        </a:rPr>
                        <a:t>mbar</a:t>
                      </a:r>
                      <a:r>
                        <a:rPr lang="it-IT" sz="2000" dirty="0" smtClean="0">
                          <a:latin typeface="Tahoma" panose="020B0604030504040204" pitchFamily="34" charset="0"/>
                          <a:ea typeface="Tahoma" panose="020B0604030504040204" pitchFamily="34" charset="0"/>
                          <a:cs typeface="Tahoma" panose="020B0604030504040204" pitchFamily="34" charset="0"/>
                        </a:rPr>
                        <a:t>)</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err="1" smtClean="0">
                          <a:latin typeface="Tahoma" panose="020B0604030504040204" pitchFamily="34" charset="0"/>
                          <a:ea typeface="Tahoma" panose="020B0604030504040204" pitchFamily="34" charset="0"/>
                          <a:cs typeface="Tahoma" panose="020B0604030504040204" pitchFamily="34" charset="0"/>
                        </a:rPr>
                        <a:t>Ar</a:t>
                      </a:r>
                      <a:r>
                        <a:rPr lang="it-IT" sz="2000" dirty="0" smtClean="0">
                          <a:latin typeface="Tahoma" panose="020B0604030504040204" pitchFamily="34" charset="0"/>
                          <a:ea typeface="Tahoma" panose="020B0604030504040204" pitchFamily="34" charset="0"/>
                          <a:cs typeface="Tahoma" panose="020B0604030504040204" pitchFamily="34" charset="0"/>
                        </a:rPr>
                        <a:t> </a:t>
                      </a:r>
                      <a:r>
                        <a:rPr lang="it-IT" sz="2000" dirty="0" err="1" smtClean="0">
                          <a:latin typeface="Tahoma" panose="020B0604030504040204" pitchFamily="34" charset="0"/>
                          <a:ea typeface="Tahoma" panose="020B0604030504040204" pitchFamily="34" charset="0"/>
                          <a:cs typeface="Tahoma" panose="020B0604030504040204" pitchFamily="34" charset="0"/>
                        </a:rPr>
                        <a:t>flux</a:t>
                      </a:r>
                      <a:r>
                        <a:rPr lang="it-IT" sz="2000" dirty="0" smtClean="0">
                          <a:latin typeface="Tahoma" panose="020B0604030504040204" pitchFamily="34" charset="0"/>
                          <a:ea typeface="Tahoma" panose="020B0604030504040204" pitchFamily="34" charset="0"/>
                          <a:cs typeface="Tahoma" panose="020B0604030504040204" pitchFamily="34" charset="0"/>
                        </a:rPr>
                        <a:t> (</a:t>
                      </a:r>
                      <a:r>
                        <a:rPr lang="it-IT" sz="2000" dirty="0" err="1" smtClean="0">
                          <a:latin typeface="Tahoma" panose="020B0604030504040204" pitchFamily="34" charset="0"/>
                          <a:ea typeface="Tahoma" panose="020B0604030504040204" pitchFamily="34" charset="0"/>
                          <a:cs typeface="Tahoma" panose="020B0604030504040204" pitchFamily="34" charset="0"/>
                        </a:rPr>
                        <a:t>sccm</a:t>
                      </a:r>
                      <a:r>
                        <a:rPr lang="it-IT" sz="2000" dirty="0" smtClean="0">
                          <a:latin typeface="Tahoma" panose="020B0604030504040204" pitchFamily="34" charset="0"/>
                          <a:ea typeface="Tahoma" panose="020B0604030504040204" pitchFamily="34" charset="0"/>
                          <a:cs typeface="Tahoma" panose="020B0604030504040204" pitchFamily="34" charset="0"/>
                        </a:rPr>
                        <a:t>)</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Target-to-sample </a:t>
                      </a:r>
                      <a:r>
                        <a:rPr lang="it-IT" sz="2000" dirty="0" err="1" smtClean="0">
                          <a:latin typeface="Tahoma" panose="020B0604030504040204" pitchFamily="34" charset="0"/>
                          <a:ea typeface="Tahoma" panose="020B0604030504040204" pitchFamily="34" charset="0"/>
                          <a:cs typeface="Tahoma" panose="020B0604030504040204" pitchFamily="34" charset="0"/>
                        </a:rPr>
                        <a:t>distance</a:t>
                      </a:r>
                      <a:r>
                        <a:rPr lang="it-IT" sz="2000" dirty="0" smtClean="0">
                          <a:latin typeface="Tahoma" panose="020B0604030504040204" pitchFamily="34" charset="0"/>
                          <a:ea typeface="Tahoma" panose="020B0604030504040204" pitchFamily="34" charset="0"/>
                          <a:cs typeface="Tahoma" panose="020B0604030504040204" pitchFamily="34" charset="0"/>
                        </a:rPr>
                        <a:t> (mm)</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err="1" smtClean="0">
                          <a:latin typeface="Tahoma" panose="020B0604030504040204" pitchFamily="34" charset="0"/>
                          <a:ea typeface="Tahoma" panose="020B0604030504040204" pitchFamily="34" charset="0"/>
                          <a:cs typeface="Tahoma" panose="020B0604030504040204" pitchFamily="34" charset="0"/>
                        </a:rPr>
                        <a:t>Bias</a:t>
                      </a:r>
                      <a:r>
                        <a:rPr lang="it-IT" sz="2000" dirty="0" smtClean="0">
                          <a:latin typeface="Tahoma" panose="020B0604030504040204" pitchFamily="34" charset="0"/>
                          <a:ea typeface="Tahoma" panose="020B0604030504040204" pitchFamily="34" charset="0"/>
                          <a:cs typeface="Tahoma" panose="020B0604030504040204" pitchFamily="34" charset="0"/>
                        </a:rPr>
                        <a:t> Voltage </a:t>
                      </a:r>
                      <a:r>
                        <a:rPr lang="it-IT" sz="2000" dirty="0" err="1" smtClean="0">
                          <a:latin typeface="Tahoma" panose="020B0604030504040204" pitchFamily="34" charset="0"/>
                          <a:ea typeface="Tahoma" panose="020B0604030504040204" pitchFamily="34" charset="0"/>
                          <a:cs typeface="Tahoma" panose="020B0604030504040204" pitchFamily="34" charset="0"/>
                        </a:rPr>
                        <a:t>Substrate</a:t>
                      </a:r>
                      <a:r>
                        <a:rPr lang="it-IT" sz="2000" dirty="0" smtClean="0">
                          <a:latin typeface="Tahoma" panose="020B0604030504040204" pitchFamily="34" charset="0"/>
                          <a:ea typeface="Tahoma" panose="020B0604030504040204" pitchFamily="34" charset="0"/>
                          <a:cs typeface="Tahoma" panose="020B0604030504040204" pitchFamily="34" charset="0"/>
                        </a:rPr>
                        <a:t> (V)</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LB01</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1.8x10</a:t>
                      </a:r>
                      <a:r>
                        <a:rPr lang="it-IT" sz="2000" baseline="30000" dirty="0" smtClean="0">
                          <a:latin typeface="Tahoma" panose="020B0604030504040204" pitchFamily="34" charset="0"/>
                          <a:ea typeface="Tahoma" panose="020B0604030504040204" pitchFamily="34" charset="0"/>
                          <a:cs typeface="Tahoma" panose="020B0604030504040204" pitchFamily="34" charset="0"/>
                        </a:rPr>
                        <a:t>-6</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2.5</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LB02</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4.5x10</a:t>
                      </a:r>
                      <a:r>
                        <a:rPr lang="it-IT" sz="2000" baseline="30000" dirty="0" smtClean="0">
                          <a:latin typeface="Tahoma" panose="020B0604030504040204" pitchFamily="34" charset="0"/>
                          <a:ea typeface="Tahoma" panose="020B0604030504040204" pitchFamily="34" charset="0"/>
                          <a:cs typeface="Tahoma" panose="020B0604030504040204" pitchFamily="34" charset="0"/>
                        </a:rPr>
                        <a:t>-1</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100</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5</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LB03</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4.4x10</a:t>
                      </a:r>
                      <a:r>
                        <a:rPr lang="it-IT" sz="2000" baseline="30000" dirty="0" smtClean="0">
                          <a:latin typeface="Tahoma" panose="020B0604030504040204" pitchFamily="34" charset="0"/>
                          <a:ea typeface="Tahoma" panose="020B0604030504040204" pitchFamily="34" charset="0"/>
                          <a:cs typeface="Tahoma" panose="020B0604030504040204" pitchFamily="34" charset="0"/>
                        </a:rPr>
                        <a:t>-1</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100</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2.5</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LB04</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it-IT" sz="2000" dirty="0" smtClean="0">
                          <a:latin typeface="Tahoma" panose="020B0604030504040204" pitchFamily="34" charset="0"/>
                          <a:ea typeface="Tahoma" panose="020B0604030504040204" pitchFamily="34" charset="0"/>
                          <a:cs typeface="Tahoma" panose="020B0604030504040204" pitchFamily="34" charset="0"/>
                        </a:rPr>
                        <a:t>6.3x10</a:t>
                      </a:r>
                      <a:r>
                        <a:rPr lang="it-IT" sz="2000" baseline="30000" dirty="0" smtClean="0">
                          <a:latin typeface="Tahoma" panose="020B0604030504040204" pitchFamily="34" charset="0"/>
                          <a:ea typeface="Tahoma" panose="020B0604030504040204" pitchFamily="34" charset="0"/>
                          <a:cs typeface="Tahoma" panose="020B0604030504040204" pitchFamily="34" charset="0"/>
                        </a:rPr>
                        <a:t>-1</a:t>
                      </a:r>
                      <a:endParaRPr lang="it-IT" sz="2000" dirty="0" smtClean="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150</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5</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-100</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bl>
          </a:graphicData>
        </a:graphic>
      </p:graphicFrame>
      <p:pic>
        <p:nvPicPr>
          <p:cNvPr id="1037" name="Picture 13" descr="C:\Users\utente\Dropbox\DiaC2-HTM\ARTICOLI IN PREPARAZIONE\SEM\2017-05-04\LB01_10KX_01.tif"/>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10493429" y="17426161"/>
            <a:ext cx="2943266" cy="22074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Users\utente\Dropbox\DiaC2-HTM\ARTICOLI IN PREPARAZIONE\SEM\2017-05-04\LB02_150KX_02.tif"/>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10493429" y="22059471"/>
            <a:ext cx="2943266" cy="2207450"/>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C:\Users\utente\Dropbox\DiaC2-HTM\ARTICOLI IN PREPARAZIONE\SEM\2017-05-04\LB01_50KX_02.tif"/>
          <p:cNvPicPr>
            <a:picLocks noChangeAspect="1" noChangeArrowheads="1"/>
          </p:cNvPicPr>
          <p:nvPr userDrawn="1"/>
        </p:nvPicPr>
        <p:blipFill>
          <a:blip r:embed="rId21" cstate="print">
            <a:extLst>
              <a:ext uri="{28A0092B-C50C-407E-A947-70E740481C1C}">
                <a14:useLocalDpi xmlns:a14="http://schemas.microsoft.com/office/drawing/2010/main" val="0"/>
              </a:ext>
            </a:extLst>
          </a:blip>
          <a:srcRect/>
          <a:stretch>
            <a:fillRect/>
          </a:stretch>
        </p:blipFill>
        <p:spPr bwMode="auto">
          <a:xfrm>
            <a:off x="10487231" y="19730417"/>
            <a:ext cx="2949464" cy="2212099"/>
          </a:xfrm>
          <a:prstGeom prst="rect">
            <a:avLst/>
          </a:prstGeom>
          <a:noFill/>
          <a:extLst>
            <a:ext uri="{909E8E84-426E-40DD-AFC4-6F175D3DCCD1}">
              <a14:hiddenFill xmlns:a14="http://schemas.microsoft.com/office/drawing/2010/main">
                <a:solidFill>
                  <a:srgbClr val="FFFFFF"/>
                </a:solidFill>
              </a14:hiddenFill>
            </a:ext>
          </a:extLst>
        </p:spPr>
      </p:pic>
      <p:sp>
        <p:nvSpPr>
          <p:cNvPr id="21" name="Freccia a destra 20"/>
          <p:cNvSpPr/>
          <p:nvPr userDrawn="1"/>
        </p:nvSpPr>
        <p:spPr>
          <a:xfrm rot="5400000">
            <a:off x="11033397" y="20433211"/>
            <a:ext cx="5226704" cy="18630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22" name="CasellaDiTesto 21"/>
          <p:cNvSpPr txBox="1"/>
          <p:nvPr userDrawn="1"/>
        </p:nvSpPr>
        <p:spPr>
          <a:xfrm rot="16200000">
            <a:off x="12207242" y="20224688"/>
            <a:ext cx="3496205" cy="430887"/>
          </a:xfrm>
          <a:prstGeom prst="rect">
            <a:avLst/>
          </a:prstGeom>
          <a:noFill/>
        </p:spPr>
        <p:txBody>
          <a:bodyPr wrap="square" rtlCol="0">
            <a:spAutoFit/>
          </a:bodyPr>
          <a:lstStyle/>
          <a:p>
            <a:r>
              <a:rPr lang="it-IT" sz="2200" dirty="0" err="1" smtClean="0">
                <a:latin typeface="Tahoma" panose="020B0604030504040204" pitchFamily="34" charset="0"/>
                <a:ea typeface="Tahoma" panose="020B0604030504040204" pitchFamily="34" charset="0"/>
                <a:cs typeface="Tahoma" panose="020B0604030504040204" pitchFamily="34" charset="0"/>
              </a:rPr>
              <a:t>Increasing</a:t>
            </a:r>
            <a:r>
              <a:rPr lang="it-IT" sz="2200" dirty="0" smtClean="0">
                <a:latin typeface="Tahoma" panose="020B0604030504040204" pitchFamily="34" charset="0"/>
                <a:ea typeface="Tahoma" panose="020B0604030504040204" pitchFamily="34" charset="0"/>
                <a:cs typeface="Tahoma" panose="020B0604030504040204" pitchFamily="34" charset="0"/>
              </a:rPr>
              <a:t> </a:t>
            </a:r>
            <a:r>
              <a:rPr lang="it-IT" sz="2200" dirty="0" err="1" smtClean="0">
                <a:latin typeface="Tahoma" panose="020B0604030504040204" pitchFamily="34" charset="0"/>
                <a:ea typeface="Tahoma" panose="020B0604030504040204" pitchFamily="34" charset="0"/>
                <a:cs typeface="Tahoma" panose="020B0604030504040204" pitchFamily="34" charset="0"/>
              </a:rPr>
              <a:t>Magnification</a:t>
            </a:r>
            <a:endParaRPr lang="it-IT" sz="2200" dirty="0">
              <a:latin typeface="Tahoma" panose="020B0604030504040204" pitchFamily="34" charset="0"/>
              <a:ea typeface="Tahoma" panose="020B0604030504040204" pitchFamily="34" charset="0"/>
              <a:cs typeface="Tahoma" panose="020B0604030504040204" pitchFamily="34" charset="0"/>
            </a:endParaRPr>
          </a:p>
        </p:txBody>
      </p:sp>
      <p:sp>
        <p:nvSpPr>
          <p:cNvPr id="86" name="CasellaDiTesto 85"/>
          <p:cNvSpPr txBox="1"/>
          <p:nvPr userDrawn="1"/>
        </p:nvSpPr>
        <p:spPr>
          <a:xfrm>
            <a:off x="10441335" y="24337216"/>
            <a:ext cx="3496205" cy="1015663"/>
          </a:xfrm>
          <a:prstGeom prst="rect">
            <a:avLst/>
          </a:prstGeom>
          <a:noFill/>
        </p:spPr>
        <p:txBody>
          <a:bodyPr wrap="square" rtlCol="0">
            <a:spAutoFit/>
          </a:bodyPr>
          <a:lstStyle/>
          <a:p>
            <a:pPr algn="l"/>
            <a:r>
              <a:rPr lang="it-IT" sz="2000" dirty="0" smtClean="0">
                <a:latin typeface="Tahoma" panose="020B0604030504040204" pitchFamily="34" charset="0"/>
                <a:ea typeface="Tahoma" panose="020B0604030504040204" pitchFamily="34" charset="0"/>
                <a:cs typeface="Tahoma" panose="020B0604030504040204" pitchFamily="34" charset="0"/>
              </a:rPr>
              <a:t>Formation</a:t>
            </a:r>
            <a:r>
              <a:rPr lang="it-IT" sz="2000" baseline="0" dirty="0" smtClean="0">
                <a:latin typeface="Tahoma" panose="020B0604030504040204" pitchFamily="34" charset="0"/>
                <a:ea typeface="Tahoma" panose="020B0604030504040204" pitchFamily="34" charset="0"/>
                <a:cs typeface="Tahoma" panose="020B0604030504040204" pitchFamily="34" charset="0"/>
              </a:rPr>
              <a:t> of </a:t>
            </a:r>
            <a:r>
              <a:rPr lang="it-IT" sz="2000" b="1" i="1" baseline="0" dirty="0" smtClean="0">
                <a:latin typeface="Tahoma" panose="020B0604030504040204" pitchFamily="34" charset="0"/>
                <a:ea typeface="Tahoma" panose="020B0604030504040204" pitchFamily="34" charset="0"/>
                <a:cs typeface="Tahoma" panose="020B0604030504040204" pitchFamily="34" charset="0"/>
              </a:rPr>
              <a:t>droplets</a:t>
            </a:r>
            <a:r>
              <a:rPr lang="it-IT" sz="2000" baseline="0" dirty="0" smtClean="0">
                <a:latin typeface="Tahoma" panose="020B0604030504040204" pitchFamily="34" charset="0"/>
                <a:ea typeface="Tahoma" panose="020B0604030504040204" pitchFamily="34" charset="0"/>
                <a:cs typeface="Tahoma" panose="020B0604030504040204" pitchFamily="34" charset="0"/>
              </a:rPr>
              <a:t>  for all the samples with variable shapes and dimensions</a:t>
            </a:r>
            <a:endParaRPr lang="it-IT" sz="2000" dirty="0">
              <a:latin typeface="Tahoma" panose="020B0604030504040204" pitchFamily="34" charset="0"/>
              <a:ea typeface="Tahoma" panose="020B0604030504040204" pitchFamily="34" charset="0"/>
              <a:cs typeface="Tahoma" panose="020B0604030504040204" pitchFamily="34" charset="0"/>
            </a:endParaRPr>
          </a:p>
        </p:txBody>
      </p:sp>
      <p:sp>
        <p:nvSpPr>
          <p:cNvPr id="23" name="Rettangolo 22"/>
          <p:cNvSpPr/>
          <p:nvPr userDrawn="1"/>
        </p:nvSpPr>
        <p:spPr>
          <a:xfrm>
            <a:off x="12510084" y="17426161"/>
            <a:ext cx="885940" cy="369332"/>
          </a:xfrm>
          <a:prstGeom prst="rect">
            <a:avLst/>
          </a:prstGeom>
        </p:spPr>
        <p:txBody>
          <a:bodyPr wrap="square">
            <a:spAutoFit/>
          </a:bodyPr>
          <a:lstStyle/>
          <a:p>
            <a:pPr algn="ctr"/>
            <a:r>
              <a:rPr lang="it-IT" sz="180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LB01</a:t>
            </a:r>
            <a:endParaRPr lang="it-IT" sz="1800"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sp>
        <p:nvSpPr>
          <p:cNvPr id="88" name="Rettangolo 87"/>
          <p:cNvSpPr/>
          <p:nvPr userDrawn="1"/>
        </p:nvSpPr>
        <p:spPr>
          <a:xfrm>
            <a:off x="12573457" y="19730417"/>
            <a:ext cx="964222" cy="369332"/>
          </a:xfrm>
          <a:prstGeom prst="rect">
            <a:avLst/>
          </a:prstGeom>
        </p:spPr>
        <p:txBody>
          <a:bodyPr wrap="square">
            <a:spAutoFit/>
          </a:bodyPr>
          <a:lstStyle/>
          <a:p>
            <a:pPr algn="ctr"/>
            <a:r>
              <a:rPr lang="it-IT" sz="180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LB01</a:t>
            </a:r>
            <a:endParaRPr lang="it-IT" sz="1800"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sp>
        <p:nvSpPr>
          <p:cNvPr id="89" name="Rettangolo 88"/>
          <p:cNvSpPr/>
          <p:nvPr userDrawn="1"/>
        </p:nvSpPr>
        <p:spPr>
          <a:xfrm>
            <a:off x="12584217" y="22097389"/>
            <a:ext cx="880134" cy="369332"/>
          </a:xfrm>
          <a:prstGeom prst="rect">
            <a:avLst/>
          </a:prstGeom>
        </p:spPr>
        <p:txBody>
          <a:bodyPr wrap="square">
            <a:spAutoFit/>
          </a:bodyPr>
          <a:lstStyle/>
          <a:p>
            <a:pPr algn="ctr"/>
            <a:r>
              <a:rPr lang="it-IT" sz="180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LB02</a:t>
            </a:r>
            <a:endParaRPr lang="it-IT" sz="1800"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pic>
        <p:nvPicPr>
          <p:cNvPr id="1042" name="Picture 18" descr="C:\Users\utente\Dropbox\DiaC2-HTM\IMG-20170517-WA0003.jpg"/>
          <p:cNvPicPr>
            <a:picLocks noChangeAspect="1" noChangeArrowheads="1"/>
          </p:cNvPicPr>
          <p:nvPr userDrawn="1"/>
        </p:nvPicPr>
        <p:blipFill>
          <a:blip r:embed="rId22" cstate="print">
            <a:extLst>
              <a:ext uri="{28A0092B-C50C-407E-A947-70E740481C1C}">
                <a14:useLocalDpi xmlns:a14="http://schemas.microsoft.com/office/drawing/2010/main" val="0"/>
              </a:ext>
            </a:extLst>
          </a:blip>
          <a:srcRect/>
          <a:stretch>
            <a:fillRect/>
          </a:stretch>
        </p:blipFill>
        <p:spPr bwMode="auto">
          <a:xfrm>
            <a:off x="10569213" y="25670755"/>
            <a:ext cx="4199372" cy="2362147"/>
          </a:xfrm>
          <a:prstGeom prst="rect">
            <a:avLst/>
          </a:prstGeom>
          <a:noFill/>
          <a:extLst>
            <a:ext uri="{909E8E84-426E-40DD-AFC4-6F175D3DCCD1}">
              <a14:hiddenFill xmlns:a14="http://schemas.microsoft.com/office/drawing/2010/main">
                <a:solidFill>
                  <a:srgbClr val="FFFFFF"/>
                </a:solidFill>
              </a14:hiddenFill>
            </a:ext>
          </a:extLst>
        </p:spPr>
      </p:pic>
      <p:cxnSp>
        <p:nvCxnSpPr>
          <p:cNvPr id="98" name="Connettore 2 97"/>
          <p:cNvCxnSpPr/>
          <p:nvPr userDrawn="1"/>
        </p:nvCxnSpPr>
        <p:spPr>
          <a:xfrm flipV="1">
            <a:off x="12471413" y="26958890"/>
            <a:ext cx="119111" cy="404836"/>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2" name="CasellaDiTesto 101"/>
          <p:cNvSpPr txBox="1"/>
          <p:nvPr userDrawn="1"/>
        </p:nvSpPr>
        <p:spPr>
          <a:xfrm>
            <a:off x="11494291" y="27384751"/>
            <a:ext cx="1383164" cy="338554"/>
          </a:xfrm>
          <a:prstGeom prst="rect">
            <a:avLst/>
          </a:prstGeom>
          <a:noFill/>
        </p:spPr>
        <p:txBody>
          <a:bodyPr wrap="square" rtlCol="0">
            <a:spAutoFit/>
          </a:bodyPr>
          <a:lstStyle/>
          <a:p>
            <a:pPr algn="ctr"/>
            <a:r>
              <a:rPr lang="it-IT" sz="16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Sample</a:t>
            </a:r>
            <a:endParaRPr lang="it-IT" sz="16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03" name="CasellaDiTesto 102"/>
          <p:cNvSpPr txBox="1"/>
          <p:nvPr userDrawn="1"/>
        </p:nvSpPr>
        <p:spPr>
          <a:xfrm>
            <a:off x="14676056" y="24845047"/>
            <a:ext cx="5054311" cy="523220"/>
          </a:xfrm>
          <a:prstGeom prst="rect">
            <a:avLst/>
          </a:prstGeom>
          <a:noFill/>
        </p:spPr>
        <p:txBody>
          <a:bodyPr wrap="square" rtlCol="0">
            <a:spAutoFit/>
          </a:bodyPr>
          <a:lstStyle/>
          <a:p>
            <a:pPr algn="ctr"/>
            <a:r>
              <a:rPr lang="it-IT" sz="2800" b="1" dirty="0" err="1" smtClean="0">
                <a:latin typeface="Tahoma" panose="020B0604030504040204" pitchFamily="34" charset="0"/>
                <a:ea typeface="Tahoma" panose="020B0604030504040204" pitchFamily="34" charset="0"/>
                <a:cs typeface="Tahoma" panose="020B0604030504040204" pitchFamily="34" charset="0"/>
              </a:rPr>
              <a:t>Thermionic</a:t>
            </a:r>
            <a:r>
              <a:rPr lang="it-IT" sz="2800" b="1" dirty="0" smtClean="0">
                <a:latin typeface="Tahoma" panose="020B0604030504040204" pitchFamily="34" charset="0"/>
                <a:ea typeface="Tahoma" panose="020B0604030504040204" pitchFamily="34" charset="0"/>
                <a:cs typeface="Tahoma" panose="020B0604030504040204" pitchFamily="34" charset="0"/>
              </a:rPr>
              <a:t> </a:t>
            </a:r>
            <a:r>
              <a:rPr lang="it-IT" sz="2800" b="1" dirty="0" err="1" smtClean="0">
                <a:latin typeface="Tahoma" panose="020B0604030504040204" pitchFamily="34" charset="0"/>
                <a:ea typeface="Tahoma" panose="020B0604030504040204" pitchFamily="34" charset="0"/>
                <a:cs typeface="Tahoma" panose="020B0604030504040204" pitchFamily="34" charset="0"/>
              </a:rPr>
              <a:t>measurements</a:t>
            </a:r>
            <a:endParaRPr lang="it-IT" sz="2800"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2" name="Grafico 71"/>
          <p:cNvGraphicFramePr>
            <a:graphicFrameLocks/>
          </p:cNvGraphicFramePr>
          <p:nvPr userDrawn="1">
            <p:extLst>
              <p:ext uri="{D42A27DB-BD31-4B8C-83A1-F6EECF244321}">
                <p14:modId xmlns:p14="http://schemas.microsoft.com/office/powerpoint/2010/main" val="112931387"/>
              </p:ext>
            </p:extLst>
          </p:nvPr>
        </p:nvGraphicFramePr>
        <p:xfrm>
          <a:off x="14225274" y="21489615"/>
          <a:ext cx="5106321" cy="3300200"/>
        </p:xfrm>
        <a:graphic>
          <a:graphicData uri="http://schemas.openxmlformats.org/drawingml/2006/chart">
            <c:chart xmlns:c="http://schemas.openxmlformats.org/drawingml/2006/chart" xmlns:r="http://schemas.openxmlformats.org/officeDocument/2006/relationships" r:id="rId23"/>
          </a:graphicData>
        </a:graphic>
      </p:graphicFrame>
      <p:sp>
        <p:nvSpPr>
          <p:cNvPr id="74" name="CasellaDiTesto 73"/>
          <p:cNvSpPr txBox="1"/>
          <p:nvPr userDrawn="1"/>
        </p:nvSpPr>
        <p:spPr>
          <a:xfrm>
            <a:off x="19042040" y="21530617"/>
            <a:ext cx="5796557" cy="1200329"/>
          </a:xfrm>
          <a:prstGeom prst="rect">
            <a:avLst/>
          </a:prstGeom>
          <a:noFill/>
        </p:spPr>
        <p:txBody>
          <a:bodyPr wrap="square" rtlCol="0">
            <a:spAutoFit/>
          </a:bodyPr>
          <a:lstStyle/>
          <a:p>
            <a:pPr algn="ctr"/>
            <a:r>
              <a:rPr lang="it-IT" sz="2400" b="1" dirty="0" smtClean="0">
                <a:latin typeface="Tahoma" panose="020B0604030504040204" pitchFamily="34" charset="0"/>
                <a:ea typeface="Tahoma" panose="020B0604030504040204" pitchFamily="34" charset="0"/>
                <a:cs typeface="Tahoma" panose="020B0604030504040204" pitchFamily="34" charset="0"/>
              </a:rPr>
              <a:t>UPS measurements:</a:t>
            </a:r>
            <a:r>
              <a:rPr lang="it-IT" sz="2400" b="1" baseline="0" dirty="0" smtClean="0">
                <a:latin typeface="Tahoma" panose="020B0604030504040204" pitchFamily="34" charset="0"/>
                <a:ea typeface="Tahoma" panose="020B0604030504040204" pitchFamily="34" charset="0"/>
                <a:cs typeface="Tahoma" panose="020B0604030504040204" pitchFamily="34" charset="0"/>
              </a:rPr>
              <a:t> evaluation of the work function by cut-off method @ room temperature</a:t>
            </a:r>
            <a:endParaRPr lang="it-IT" sz="2400" b="1" dirty="0">
              <a:latin typeface="Tahoma" panose="020B0604030504040204" pitchFamily="34" charset="0"/>
              <a:ea typeface="Tahoma" panose="020B0604030504040204" pitchFamily="34" charset="0"/>
              <a:cs typeface="Tahoma" panose="020B0604030504040204" pitchFamily="34" charset="0"/>
            </a:endParaRPr>
          </a:p>
        </p:txBody>
      </p:sp>
      <p:sp>
        <p:nvSpPr>
          <p:cNvPr id="80" name="CasellaDiTesto 79"/>
          <p:cNvSpPr txBox="1"/>
          <p:nvPr userDrawn="1"/>
        </p:nvSpPr>
        <p:spPr>
          <a:xfrm>
            <a:off x="19514343" y="22754753"/>
            <a:ext cx="4968727" cy="1446550"/>
          </a:xfrm>
          <a:prstGeom prst="rect">
            <a:avLst/>
          </a:prstGeom>
          <a:noFill/>
        </p:spPr>
        <p:txBody>
          <a:bodyPr wrap="square" rtlCol="0">
            <a:spAutoFit/>
          </a:bodyPr>
          <a:lstStyle/>
          <a:p>
            <a:pPr algn="just"/>
            <a:r>
              <a:rPr lang="it-IT" sz="2200" dirty="0" smtClean="0">
                <a:latin typeface="Tahoma" panose="020B0604030504040204" pitchFamily="34" charset="0"/>
                <a:ea typeface="Tahoma" panose="020B0604030504040204" pitchFamily="34" charset="0"/>
                <a:cs typeface="Tahoma" panose="020B0604030504040204" pitchFamily="34" charset="0"/>
              </a:rPr>
              <a:t>LB04 sample presents the </a:t>
            </a:r>
            <a:r>
              <a:rPr lang="it-IT" sz="2200" b="1" i="1" dirty="0" smtClean="0">
                <a:latin typeface="Tahoma" panose="020B0604030504040204" pitchFamily="34" charset="0"/>
                <a:ea typeface="Tahoma" panose="020B0604030504040204" pitchFamily="34" charset="0"/>
                <a:cs typeface="Tahoma" panose="020B0604030504040204" pitchFamily="34" charset="0"/>
              </a:rPr>
              <a:t>lowest</a:t>
            </a:r>
            <a:r>
              <a:rPr lang="it-IT" sz="2200" b="0" i="0" baseline="0" dirty="0" smtClean="0">
                <a:latin typeface="Tahoma" panose="020B0604030504040204" pitchFamily="34" charset="0"/>
                <a:ea typeface="Tahoma" panose="020B0604030504040204" pitchFamily="34" charset="0"/>
                <a:cs typeface="Tahoma" panose="020B0604030504040204" pitchFamily="34" charset="0"/>
              </a:rPr>
              <a:t> </a:t>
            </a:r>
            <a:r>
              <a:rPr lang="it-IT" sz="2200" dirty="0" smtClean="0">
                <a:latin typeface="Tahoma" panose="020B0604030504040204" pitchFamily="34" charset="0"/>
                <a:ea typeface="Tahoma" panose="020B0604030504040204" pitchFamily="34" charset="0"/>
                <a:cs typeface="Tahoma" panose="020B0604030504040204" pitchFamily="34" charset="0"/>
              </a:rPr>
              <a:t>value of work function (</a:t>
            </a:r>
            <a:r>
              <a:rPr lang="it-IT" sz="2200" b="1" i="1" dirty="0" smtClean="0">
                <a:latin typeface="Tahoma" panose="020B0604030504040204" pitchFamily="34" charset="0"/>
                <a:ea typeface="Tahoma" panose="020B0604030504040204" pitchFamily="34" charset="0"/>
                <a:cs typeface="Tahoma" panose="020B0604030504040204" pitchFamily="34" charset="0"/>
              </a:rPr>
              <a:t>3.46 eV</a:t>
            </a:r>
            <a:r>
              <a:rPr lang="it-IT" sz="2200" dirty="0" smtClean="0">
                <a:latin typeface="Tahoma" panose="020B0604030504040204" pitchFamily="34" charset="0"/>
                <a:ea typeface="Tahoma" panose="020B0604030504040204" pitchFamily="34" charset="0"/>
                <a:cs typeface="Tahoma" panose="020B0604030504040204" pitchFamily="34" charset="0"/>
              </a:rPr>
              <a:t>), that is the same value</a:t>
            </a:r>
            <a:r>
              <a:rPr lang="it-IT" sz="2200" baseline="0" dirty="0" smtClean="0">
                <a:latin typeface="Tahoma" panose="020B0604030504040204" pitchFamily="34" charset="0"/>
                <a:ea typeface="Tahoma" panose="020B0604030504040204" pitchFamily="34" charset="0"/>
                <a:cs typeface="Tahoma" panose="020B0604030504040204" pitchFamily="34" charset="0"/>
              </a:rPr>
              <a:t> measured for the LaB</a:t>
            </a:r>
            <a:r>
              <a:rPr lang="it-IT" sz="2200" baseline="-25000" dirty="0" smtClean="0">
                <a:latin typeface="Tahoma" panose="020B0604030504040204" pitchFamily="34" charset="0"/>
                <a:ea typeface="Tahoma" panose="020B0604030504040204" pitchFamily="34" charset="0"/>
                <a:cs typeface="Tahoma" panose="020B0604030504040204" pitchFamily="34" charset="0"/>
              </a:rPr>
              <a:t>6 </a:t>
            </a:r>
            <a:r>
              <a:rPr lang="it-IT" sz="2200" baseline="0" dirty="0" smtClean="0">
                <a:latin typeface="Tahoma" panose="020B0604030504040204" pitchFamily="34" charset="0"/>
                <a:ea typeface="Tahoma" panose="020B0604030504040204" pitchFamily="34" charset="0"/>
                <a:cs typeface="Tahoma" panose="020B0604030504040204" pitchFamily="34" charset="0"/>
              </a:rPr>
              <a:t>target for ablation </a:t>
            </a:r>
            <a:endParaRPr lang="it-IT" sz="2200" baseline="-25000" dirty="0">
              <a:latin typeface="Tahoma" panose="020B0604030504040204" pitchFamily="34" charset="0"/>
              <a:ea typeface="Tahoma" panose="020B0604030504040204" pitchFamily="34" charset="0"/>
              <a:cs typeface="Tahoma" panose="020B0604030504040204" pitchFamily="34" charset="0"/>
            </a:endParaRPr>
          </a:p>
        </p:txBody>
      </p:sp>
      <p:pic>
        <p:nvPicPr>
          <p:cNvPr id="82" name="Picture 4" descr="http://www.amadeus-project.eu/images/logo%20amadeus.pn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4824711" y="10369377"/>
            <a:ext cx="2558035" cy="715466"/>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userDrawn="1"/>
        </p:nvSpPr>
        <p:spPr>
          <a:xfrm>
            <a:off x="700731" y="9443918"/>
            <a:ext cx="9216741" cy="1200329"/>
          </a:xfrm>
          <a:prstGeom prst="rect">
            <a:avLst/>
          </a:prstGeom>
          <a:noFill/>
        </p:spPr>
        <p:txBody>
          <a:bodyPr wrap="square" rtlCol="0">
            <a:spAutoFit/>
          </a:bodyPr>
          <a:lstStyle/>
          <a:p>
            <a:pPr algn="just"/>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DEVELOPMENT OF AN EFFICIENT THERMIONIC-PHOTOVOLTAIC (TIPV) CONVERTER FOR HIGH-TEMPERATURE APPLICATIONS  (&lt;2000 °C)</a:t>
            </a:r>
            <a:endParaRPr lang="it-IT" sz="2400" i="0" dirty="0"/>
          </a:p>
        </p:txBody>
      </p:sp>
      <p:pic>
        <p:nvPicPr>
          <p:cNvPr id="3" name="Picture 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5828390" y="10600451"/>
            <a:ext cx="4121908" cy="3167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reccia in giù 4"/>
          <p:cNvSpPr/>
          <p:nvPr userDrawn="1"/>
        </p:nvSpPr>
        <p:spPr>
          <a:xfrm>
            <a:off x="2770984" y="10422628"/>
            <a:ext cx="791944" cy="774911"/>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197" name="CasellaDiTesto 196"/>
          <p:cNvSpPr txBox="1"/>
          <p:nvPr userDrawn="1"/>
        </p:nvSpPr>
        <p:spPr>
          <a:xfrm>
            <a:off x="675303" y="11305481"/>
            <a:ext cx="4924245" cy="3416320"/>
          </a:xfrm>
          <a:prstGeom prst="rect">
            <a:avLst/>
          </a:prstGeom>
          <a:noFill/>
        </p:spPr>
        <p:txBody>
          <a:bodyPr wrap="square" rtlCol="0">
            <a:spAutoFit/>
          </a:bodyPr>
          <a:lstStyle/>
          <a:p>
            <a:pPr algn="just"/>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DEVELOPMENT OF A SPECIFIC THIN EMITTING LAYER, ABLE TO: </a:t>
            </a:r>
          </a:p>
          <a:p>
            <a:pPr algn="just"/>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EFFICIENTLY EMIT ELECTRONS BY THERMIONIC EMISSION  AT 2000 °C</a:t>
            </a:r>
          </a:p>
          <a:p>
            <a:pPr marL="457200" indent="-457200" algn="just">
              <a:buAutoNum type="arabicParenR"/>
            </a:pPr>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98" name="Freccia in giù 197"/>
          <p:cNvSpPr/>
          <p:nvPr userDrawn="1"/>
        </p:nvSpPr>
        <p:spPr>
          <a:xfrm>
            <a:off x="3132451" y="13533687"/>
            <a:ext cx="791944" cy="660396"/>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6" name="Rettangolo 5"/>
          <p:cNvSpPr/>
          <p:nvPr userDrawn="1"/>
        </p:nvSpPr>
        <p:spPr>
          <a:xfrm>
            <a:off x="684934" y="15769977"/>
            <a:ext cx="9087120" cy="1569660"/>
          </a:xfrm>
          <a:prstGeom prst="rect">
            <a:avLst/>
          </a:prstGeom>
        </p:spPr>
        <p:txBody>
          <a:bodyPr wrap="square">
            <a:spAutoFit/>
          </a:bodyPr>
          <a:lstStyle/>
          <a:p>
            <a:pPr marL="0" indent="0" algn="just">
              <a:buNone/>
            </a:pP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FILTER IN A SELECTIVE WAY THE THERMAL IRRADIANCE EMITTED BY THERMIONIC CATHODE COMPONENT FOR AN OPTIMIZED COLLECTION OF PHOTONS BY THE UNDERLYING PHOTOVOLTAIC (PV) CELL. </a:t>
            </a:r>
            <a:endParaRPr lang="it-IT" sz="2400" i="0" dirty="0"/>
          </a:p>
        </p:txBody>
      </p:sp>
      <p:sp>
        <p:nvSpPr>
          <p:cNvPr id="14" name="CasellaDiTesto 13"/>
          <p:cNvSpPr txBox="1"/>
          <p:nvPr userDrawn="1"/>
        </p:nvSpPr>
        <p:spPr>
          <a:xfrm>
            <a:off x="720254" y="14257809"/>
            <a:ext cx="9001002" cy="1355371"/>
          </a:xfrm>
          <a:prstGeom prst="rect">
            <a:avLst/>
          </a:prstGeom>
          <a:noFill/>
          <a:ln w="38100">
            <a:solidFill>
              <a:schemeClr val="tx1"/>
            </a:solidFill>
          </a:ln>
        </p:spPr>
        <p:txBody>
          <a:bodyPr wrap="square" rtlCol="0">
            <a:spAutoFit/>
          </a:bodyPr>
          <a:lstStyle/>
          <a:p>
            <a:pPr marL="342900" indent="-342900" algn="just">
              <a:lnSpc>
                <a:spcPct val="114000"/>
              </a:lnSpc>
              <a:buFont typeface="Arial" panose="020B0604020202020204" pitchFamily="34" charset="0"/>
              <a:buChar char="•"/>
            </a:pPr>
            <a:r>
              <a:rPr lang="it-IT" sz="2400" b="1" i="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A WORK FUNCTION AS LOW AS POSSIBLE, BUT NOT LOWER THAN THAT OF THE ANODE</a:t>
            </a:r>
          </a:p>
          <a:p>
            <a:pPr marL="342900" indent="-342900" algn="just">
              <a:lnSpc>
                <a:spcPct val="114000"/>
              </a:lnSpc>
              <a:buFont typeface="Arial" panose="020B0604020202020204" pitchFamily="34" charset="0"/>
              <a:buChar char="•"/>
            </a:pPr>
            <a:r>
              <a:rPr lang="it-IT" sz="2400" b="1" i="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A</a:t>
            </a:r>
            <a:r>
              <a:rPr lang="it-IT" sz="2400" b="1" i="0" baseline="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 HIGH MELTING POINT TO OPERATE AT 2000 °C</a:t>
            </a:r>
            <a:endParaRPr lang="it-IT" sz="2400" b="1" i="0"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sp>
        <p:nvSpPr>
          <p:cNvPr id="201" name="CasellaDiTesto 200"/>
          <p:cNvSpPr txBox="1"/>
          <p:nvPr userDrawn="1"/>
        </p:nvSpPr>
        <p:spPr>
          <a:xfrm>
            <a:off x="2052331" y="17786201"/>
            <a:ext cx="6372780" cy="934358"/>
          </a:xfrm>
          <a:prstGeom prst="rect">
            <a:avLst/>
          </a:prstGeom>
          <a:noFill/>
          <a:ln w="38100">
            <a:solidFill>
              <a:schemeClr val="tx1"/>
            </a:solidFill>
          </a:ln>
        </p:spPr>
        <p:txBody>
          <a:bodyPr wrap="square" rtlCol="0">
            <a:spAutoFit/>
          </a:bodyPr>
          <a:lstStyle/>
          <a:p>
            <a:pPr marL="0" indent="0" algn="ctr">
              <a:lnSpc>
                <a:spcPct val="114000"/>
              </a:lnSpc>
              <a:buFont typeface="Arial" panose="020B0604020202020204" pitchFamily="34" charset="0"/>
              <a:buNone/>
            </a:pPr>
            <a:r>
              <a:rPr lang="en-US" sz="2400" b="1" i="0" u="none" strike="noStrike" kern="1200" baseline="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A SPECTRALLY SELECTIVE EMISSIVITY MATCHED WITH THE PV CELL</a:t>
            </a:r>
            <a:endParaRPr lang="it-IT" sz="2400" b="1" i="0"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sp>
        <p:nvSpPr>
          <p:cNvPr id="203" name="Freccia in giù 202"/>
          <p:cNvSpPr/>
          <p:nvPr userDrawn="1"/>
        </p:nvSpPr>
        <p:spPr>
          <a:xfrm>
            <a:off x="4832522" y="17025331"/>
            <a:ext cx="791944" cy="660396"/>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5" name="Rettangolo 14"/>
          <p:cNvSpPr/>
          <p:nvPr userDrawn="1"/>
        </p:nvSpPr>
        <p:spPr>
          <a:xfrm>
            <a:off x="764778" y="18794313"/>
            <a:ext cx="9007275" cy="3200876"/>
          </a:xfrm>
          <a:prstGeom prst="rect">
            <a:avLst/>
          </a:prstGeom>
        </p:spPr>
        <p:txBody>
          <a:bodyPr wrap="square">
            <a:spAutoFit/>
          </a:bodyPr>
          <a:lstStyle/>
          <a:p>
            <a:pPr algn="just"/>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The primary project specification is obtaining an emitter effective low work function (&lt; 2.7 eV). </a:t>
            </a: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Lanthanum Hexaboride </a:t>
            </a: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LaB</a:t>
            </a:r>
            <a:r>
              <a:rPr lang="en-US" sz="2400" b="1" i="0" u="none" strike="noStrike" kern="1200" baseline="-25000" dirty="0" smtClean="0">
                <a:solidFill>
                  <a:schemeClr val="tx1"/>
                </a:solidFill>
                <a:latin typeface="Tahoma" panose="020B0604030504040204" pitchFamily="34" charset="0"/>
                <a:ea typeface="Tahoma" panose="020B0604030504040204" pitchFamily="34" charset="0"/>
                <a:cs typeface="Tahoma" panose="020B0604030504040204" pitchFamily="34" charset="0"/>
              </a:rPr>
              <a:t>6</a:t>
            </a: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represents probably the most suitable candidate, not only for the excellent properties in terms of low work function and high melting point, but also because the use as emitting material is well-established. </a:t>
            </a:r>
          </a:p>
          <a:p>
            <a:pPr algn="just"/>
            <a:endParaRPr lang="en-US" sz="10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lgn="ct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MELTING POINT: 2210 °C</a:t>
            </a:r>
          </a:p>
          <a:p>
            <a:pPr algn="ct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WORK FUNCTION: 2.6 eV</a:t>
            </a:r>
            <a:r>
              <a:rPr lang="en-US" sz="2400" b="0" i="0" u="none" strike="noStrike" kern="1200" baseline="3000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it-IT" sz="2400" b="0" baseline="30000" dirty="0">
              <a:latin typeface="Tahoma" panose="020B0604030504040204" pitchFamily="34" charset="0"/>
              <a:ea typeface="Tahoma" panose="020B0604030504040204" pitchFamily="34" charset="0"/>
              <a:cs typeface="Tahoma" panose="020B0604030504040204" pitchFamily="34" charset="0"/>
            </a:endParaRPr>
          </a:p>
        </p:txBody>
      </p:sp>
      <p:sp>
        <p:nvSpPr>
          <p:cNvPr id="16" name="CasellaDiTesto 15"/>
          <p:cNvSpPr txBox="1"/>
          <p:nvPr userDrawn="1"/>
        </p:nvSpPr>
        <p:spPr>
          <a:xfrm>
            <a:off x="1357234" y="22178689"/>
            <a:ext cx="7633826" cy="338554"/>
          </a:xfrm>
          <a:prstGeom prst="rect">
            <a:avLst/>
          </a:prstGeom>
          <a:noFill/>
        </p:spPr>
        <p:txBody>
          <a:bodyPr wrap="square" rtlCol="0">
            <a:spAutoFit/>
          </a:bodyPr>
          <a:lstStyle/>
          <a:p>
            <a:r>
              <a:rPr lang="en-US" sz="1600" b="0" i="0" u="none" strike="noStrike" kern="1200" baseline="3000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600" b="0" i="0" u="none" strike="noStrike" kern="120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Gesley</a:t>
            </a:r>
            <a:r>
              <a:rPr lang="en-US" sz="16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M. and Swanson L. W. , </a:t>
            </a:r>
            <a:r>
              <a:rPr lang="en-US" sz="1600" b="0" i="1"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Surf. Sci. </a:t>
            </a:r>
            <a:r>
              <a:rPr lang="en-US" sz="16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146 (1984) 583</a:t>
            </a:r>
            <a:endParaRPr lang="it-IT" sz="1600" b="0" dirty="0">
              <a:latin typeface="Tahoma" panose="020B0604030504040204" pitchFamily="34" charset="0"/>
              <a:ea typeface="Tahoma" panose="020B0604030504040204" pitchFamily="34" charset="0"/>
              <a:cs typeface="Tahoma" panose="020B0604030504040204" pitchFamily="34" charset="0"/>
            </a:endParaRPr>
          </a:p>
        </p:txBody>
      </p:sp>
      <p:sp>
        <p:nvSpPr>
          <p:cNvPr id="17" name="CasellaDiTesto 16"/>
          <p:cNvSpPr txBox="1"/>
          <p:nvPr userDrawn="1"/>
        </p:nvSpPr>
        <p:spPr>
          <a:xfrm>
            <a:off x="724856" y="23503585"/>
            <a:ext cx="9007276" cy="5875904"/>
          </a:xfrm>
          <a:prstGeom prst="rect">
            <a:avLst/>
          </a:prstGeom>
          <a:noFill/>
        </p:spPr>
        <p:txBody>
          <a:bodyPr wrap="square" rtlCol="0">
            <a:spAutoFit/>
          </a:bodyPr>
          <a:lstStyle/>
          <a:p>
            <a:pPr marL="342900" indent="-342900" algn="just">
              <a:lnSpc>
                <a:spcPct val="112000"/>
              </a:lnSpc>
              <a:buFont typeface="MS PGothic" panose="020B0600070205080204" pitchFamily="34" charset="-128"/>
              <a:buChar char="✓"/>
            </a:pPr>
            <a:r>
              <a:rPr lang="it-IT" sz="2400" dirty="0" smtClean="0">
                <a:latin typeface="Tahoma" panose="020B0604030504040204" pitchFamily="34" charset="0"/>
                <a:ea typeface="Tahoma" panose="020B0604030504040204" pitchFamily="34" charset="0"/>
                <a:cs typeface="Tahoma" panose="020B0604030504040204" pitchFamily="34" charset="0"/>
              </a:rPr>
              <a:t>A </a:t>
            </a:r>
            <a:r>
              <a:rPr lang="it-IT" sz="2400" dirty="0" err="1" smtClean="0">
                <a:latin typeface="Tahoma" panose="020B0604030504040204" pitchFamily="34" charset="0"/>
                <a:ea typeface="Tahoma" panose="020B0604030504040204" pitchFamily="34" charset="0"/>
                <a:cs typeface="Tahoma" panose="020B0604030504040204" pitchFamily="34" charset="0"/>
              </a:rPr>
              <a:t>preliminary</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experimental</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study</a:t>
            </a:r>
            <a:r>
              <a:rPr lang="it-IT" sz="2400" baseline="0" dirty="0" smtClean="0">
                <a:latin typeface="Tahoma" panose="020B0604030504040204" pitchFamily="34" charset="0"/>
                <a:ea typeface="Tahoma" panose="020B0604030504040204" pitchFamily="34" charset="0"/>
                <a:cs typeface="Tahoma" panose="020B0604030504040204" pitchFamily="34" charset="0"/>
              </a:rPr>
              <a:t> on LaB</a:t>
            </a:r>
            <a:r>
              <a:rPr lang="it-IT" sz="2400" baseline="-25000" dirty="0" smtClean="0">
                <a:latin typeface="Tahoma" panose="020B0604030504040204" pitchFamily="34" charset="0"/>
                <a:ea typeface="Tahoma" panose="020B0604030504040204" pitchFamily="34" charset="0"/>
                <a:cs typeface="Tahoma" panose="020B0604030504040204" pitchFamily="34" charset="0"/>
              </a:rPr>
              <a:t>6</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thin</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films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thermionic</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emitter</a:t>
            </a:r>
            <a:r>
              <a:rPr lang="it-IT" sz="2400" baseline="0" dirty="0" smtClean="0">
                <a:latin typeface="Tahoma" panose="020B0604030504040204" pitchFamily="34" charset="0"/>
                <a:ea typeface="Tahoma" panose="020B0604030504040204" pitchFamily="34" charset="0"/>
                <a:cs typeface="Tahoma" panose="020B0604030504040204" pitchFamily="34" charset="0"/>
              </a:rPr>
              <a:t> for high-temperature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applications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has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been</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carried</a:t>
            </a:r>
            <a:r>
              <a:rPr lang="it-IT" sz="2400" baseline="0" dirty="0" smtClean="0">
                <a:latin typeface="Tahoma" panose="020B0604030504040204" pitchFamily="34" charset="0"/>
                <a:ea typeface="Tahoma" panose="020B0604030504040204" pitchFamily="34" charset="0"/>
                <a:cs typeface="Tahoma" panose="020B0604030504040204" pitchFamily="34" charset="0"/>
              </a:rPr>
              <a:t> out.</a:t>
            </a:r>
          </a:p>
          <a:p>
            <a:pPr marL="342900" indent="-342900" algn="just">
              <a:lnSpc>
                <a:spcPct val="112000"/>
              </a:lnSpc>
              <a:buFont typeface="MS PGothic" panose="020B0600070205080204" pitchFamily="34" charset="-128"/>
              <a:buChar char="✓"/>
            </a:pPr>
            <a:r>
              <a:rPr lang="it-IT" sz="2400" baseline="0" dirty="0" err="1" smtClean="0">
                <a:latin typeface="Tahoma" panose="020B0604030504040204" pitchFamily="34" charset="0"/>
                <a:ea typeface="Tahoma" panose="020B0604030504040204" pitchFamily="34" charset="0"/>
                <a:cs typeface="Tahoma" panose="020B0604030504040204" pitchFamily="34" charset="0"/>
              </a:rPr>
              <a:t>Deposition</a:t>
            </a:r>
            <a:r>
              <a:rPr lang="it-IT" sz="2400" baseline="0" dirty="0" smtClean="0">
                <a:latin typeface="Tahoma" panose="020B0604030504040204" pitchFamily="34" charset="0"/>
                <a:ea typeface="Tahoma" panose="020B0604030504040204" pitchFamily="34" charset="0"/>
                <a:cs typeface="Tahoma" panose="020B0604030504040204" pitchFamily="34" charset="0"/>
              </a:rPr>
              <a:t> by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pulsed</a:t>
            </a:r>
            <a:r>
              <a:rPr lang="it-IT" sz="2400" baseline="0" dirty="0" smtClean="0">
                <a:latin typeface="Tahoma" panose="020B0604030504040204" pitchFamily="34" charset="0"/>
                <a:ea typeface="Tahoma" panose="020B0604030504040204" pitchFamily="34" charset="0"/>
                <a:cs typeface="Tahoma" panose="020B0604030504040204" pitchFamily="34" charset="0"/>
              </a:rPr>
              <a:t> laser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ablation</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permitted</a:t>
            </a:r>
            <a:r>
              <a:rPr lang="it-IT" sz="2400" baseline="0" dirty="0" smtClean="0">
                <a:latin typeface="Tahoma" panose="020B0604030504040204" pitchFamily="34" charset="0"/>
                <a:ea typeface="Tahoma" panose="020B0604030504040204" pitchFamily="34" charset="0"/>
                <a:cs typeface="Tahoma" panose="020B0604030504040204" pitchFamily="34" charset="0"/>
              </a:rPr>
              <a:t> a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good</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reproducibility</a:t>
            </a:r>
            <a:r>
              <a:rPr lang="it-IT" sz="2400" baseline="0" dirty="0" smtClean="0">
                <a:latin typeface="Tahoma" panose="020B0604030504040204" pitchFamily="34" charset="0"/>
                <a:ea typeface="Tahoma" panose="020B0604030504040204" pitchFamily="34" charset="0"/>
                <a:cs typeface="Tahoma" panose="020B0604030504040204" pitchFamily="34" charset="0"/>
              </a:rPr>
              <a:t> of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stoichiometry</a:t>
            </a:r>
            <a:r>
              <a:rPr lang="it-IT" sz="2400" baseline="0" dirty="0" smtClean="0">
                <a:latin typeface="Tahoma" panose="020B0604030504040204" pitchFamily="34" charset="0"/>
                <a:ea typeface="Tahoma" panose="020B0604030504040204" pitchFamily="34" charset="0"/>
                <a:cs typeface="Tahoma" panose="020B0604030504040204" pitchFamily="34" charset="0"/>
              </a:rPr>
              <a:t> of the commercial target,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even</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if</a:t>
            </a:r>
            <a:r>
              <a:rPr lang="it-IT" sz="2400" baseline="0" dirty="0" smtClean="0">
                <a:latin typeface="Tahoma" panose="020B0604030504040204" pitchFamily="34" charset="0"/>
                <a:ea typeface="Tahoma" panose="020B0604030504040204" pitchFamily="34" charset="0"/>
                <a:cs typeface="Tahoma" panose="020B0604030504040204" pitchFamily="34" charset="0"/>
              </a:rPr>
              <a:t> a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too</a:t>
            </a:r>
            <a:r>
              <a:rPr lang="it-IT" sz="2400" baseline="0" dirty="0" smtClean="0">
                <a:latin typeface="Tahoma" panose="020B0604030504040204" pitchFamily="34" charset="0"/>
                <a:ea typeface="Tahoma" panose="020B0604030504040204" pitchFamily="34" charset="0"/>
                <a:cs typeface="Tahoma" panose="020B0604030504040204" pitchFamily="34" charset="0"/>
              </a:rPr>
              <a:t> high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amount</a:t>
            </a:r>
            <a:r>
              <a:rPr lang="it-IT" sz="2400" baseline="0" dirty="0" smtClean="0">
                <a:latin typeface="Tahoma" panose="020B0604030504040204" pitchFamily="34" charset="0"/>
                <a:ea typeface="Tahoma" panose="020B0604030504040204" pitchFamily="34" charset="0"/>
                <a:cs typeface="Tahoma" panose="020B0604030504040204" pitchFamily="34" charset="0"/>
              </a:rPr>
              <a:t> of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oxygen</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is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present</a:t>
            </a:r>
            <a:r>
              <a:rPr lang="it-IT" sz="2400" baseline="0" dirty="0" smtClean="0">
                <a:latin typeface="Tahoma" panose="020B0604030504040204" pitchFamily="34" charset="0"/>
                <a:ea typeface="Tahoma" panose="020B0604030504040204" pitchFamily="34" charset="0"/>
                <a:cs typeface="Tahoma" panose="020B0604030504040204" pitchFamily="34" charset="0"/>
              </a:rPr>
              <a:t>. Argon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flux</a:t>
            </a:r>
            <a:r>
              <a:rPr lang="it-IT" sz="2400" baseline="0" dirty="0" smtClean="0">
                <a:latin typeface="Tahoma" panose="020B0604030504040204" pitchFamily="34" charset="0"/>
                <a:ea typeface="Tahoma" panose="020B0604030504040204" pitchFamily="34" charset="0"/>
                <a:cs typeface="Tahoma" panose="020B0604030504040204" pitchFamily="34" charset="0"/>
              </a:rPr>
              <a:t> and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presence</a:t>
            </a:r>
            <a:r>
              <a:rPr lang="it-IT" sz="2400" baseline="0" dirty="0" smtClean="0">
                <a:latin typeface="Tahoma" panose="020B0604030504040204" pitchFamily="34" charset="0"/>
                <a:ea typeface="Tahoma" panose="020B0604030504040204" pitchFamily="34" charset="0"/>
                <a:cs typeface="Tahoma" panose="020B0604030504040204" pitchFamily="34" charset="0"/>
              </a:rPr>
              <a:t> of a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bias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voltage</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applied</a:t>
            </a:r>
            <a:r>
              <a:rPr lang="it-IT" sz="2400" baseline="0" dirty="0" smtClean="0">
                <a:latin typeface="Tahoma" panose="020B0604030504040204" pitchFamily="34" charset="0"/>
                <a:ea typeface="Tahoma" panose="020B0604030504040204" pitchFamily="34" charset="0"/>
                <a:cs typeface="Tahoma" panose="020B0604030504040204" pitchFamily="34" charset="0"/>
              </a:rPr>
              <a:t> to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substrate</a:t>
            </a:r>
            <a:r>
              <a:rPr lang="it-IT" sz="2400" baseline="0" dirty="0" smtClean="0">
                <a:latin typeface="Tahoma" panose="020B0604030504040204" pitchFamily="34" charset="0"/>
                <a:ea typeface="Tahoma" panose="020B0604030504040204" pitchFamily="34" charset="0"/>
                <a:cs typeface="Tahoma" panose="020B0604030504040204" pitchFamily="34" charset="0"/>
              </a:rPr>
              <a:t> are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conditions</a:t>
            </a:r>
            <a:r>
              <a:rPr lang="it-IT" sz="2400" baseline="0" dirty="0" smtClean="0">
                <a:latin typeface="Tahoma" panose="020B0604030504040204" pitchFamily="34" charset="0"/>
                <a:ea typeface="Tahoma" panose="020B0604030504040204" pitchFamily="34" charset="0"/>
                <a:cs typeface="Tahoma" panose="020B0604030504040204" pitchFamily="34" charset="0"/>
              </a:rPr>
              <a:t> to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achieve</a:t>
            </a:r>
            <a:r>
              <a:rPr lang="it-IT" sz="2400" baseline="0" dirty="0" smtClean="0">
                <a:latin typeface="Tahoma" panose="020B0604030504040204" pitchFamily="34" charset="0"/>
                <a:ea typeface="Tahoma" panose="020B0604030504040204" pitchFamily="34" charset="0"/>
                <a:cs typeface="Tahoma" panose="020B0604030504040204" pitchFamily="34" charset="0"/>
              </a:rPr>
              <a:t>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lowest</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value</a:t>
            </a:r>
            <a:r>
              <a:rPr lang="it-IT" sz="2400" baseline="0" dirty="0" smtClean="0">
                <a:latin typeface="Tahoma" panose="020B0604030504040204" pitchFamily="34" charset="0"/>
                <a:ea typeface="Tahoma" panose="020B0604030504040204" pitchFamily="34" charset="0"/>
                <a:cs typeface="Tahoma" panose="020B0604030504040204" pitchFamily="34" charset="0"/>
              </a:rPr>
              <a:t> of work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function</a:t>
            </a:r>
            <a:r>
              <a:rPr lang="it-IT" sz="2400" baseline="0" dirty="0" smtClean="0">
                <a:latin typeface="Tahoma" panose="020B0604030504040204" pitchFamily="34" charset="0"/>
                <a:ea typeface="Tahoma" panose="020B0604030504040204" pitchFamily="34" charset="0"/>
                <a:cs typeface="Tahoma" panose="020B0604030504040204" pitchFamily="34" charset="0"/>
              </a:rPr>
              <a:t>.</a:t>
            </a:r>
          </a:p>
          <a:p>
            <a:pPr marL="342900" indent="-342900" algn="just">
              <a:lnSpc>
                <a:spcPct val="112000"/>
              </a:lnSpc>
              <a:buFont typeface="MS PGothic" panose="020B0600070205080204" pitchFamily="34" charset="-128"/>
              <a:buChar char="✓"/>
            </a:pPr>
            <a:r>
              <a:rPr lang="it-IT" sz="2400" baseline="0" dirty="0" smtClean="0">
                <a:latin typeface="Tahoma" panose="020B0604030504040204" pitchFamily="34" charset="0"/>
                <a:ea typeface="Tahoma" panose="020B0604030504040204" pitchFamily="34" charset="0"/>
                <a:cs typeface="Tahoma" panose="020B0604030504040204" pitchFamily="34" charset="0"/>
              </a:rPr>
              <a:t>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quality</a:t>
            </a:r>
            <a:r>
              <a:rPr lang="it-IT" sz="2400" baseline="0" dirty="0" smtClean="0">
                <a:latin typeface="Tahoma" panose="020B0604030504040204" pitchFamily="34" charset="0"/>
                <a:ea typeface="Tahoma" panose="020B0604030504040204" pitchFamily="34" charset="0"/>
                <a:cs typeface="Tahoma" panose="020B0604030504040204" pitchFamily="34" charset="0"/>
              </a:rPr>
              <a:t> of the commercial target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is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not</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too</a:t>
            </a:r>
            <a:r>
              <a:rPr lang="it-IT" sz="2400" baseline="0" dirty="0" smtClean="0">
                <a:latin typeface="Tahoma" panose="020B0604030504040204" pitchFamily="34" charset="0"/>
                <a:ea typeface="Tahoma" panose="020B0604030504040204" pitchFamily="34" charset="0"/>
                <a:cs typeface="Tahoma" panose="020B0604030504040204" pitchFamily="34" charset="0"/>
              </a:rPr>
              <a:t> high, due to a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value</a:t>
            </a:r>
            <a:r>
              <a:rPr lang="it-IT" sz="2400" baseline="0" dirty="0" smtClean="0">
                <a:latin typeface="Tahoma" panose="020B0604030504040204" pitchFamily="34" charset="0"/>
                <a:ea typeface="Tahoma" panose="020B0604030504040204" pitchFamily="34" charset="0"/>
                <a:cs typeface="Tahoma" panose="020B0604030504040204" pitchFamily="34" charset="0"/>
              </a:rPr>
              <a:t> of work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function</a:t>
            </a:r>
            <a:r>
              <a:rPr lang="it-IT" sz="2400" baseline="0" dirty="0" smtClean="0">
                <a:latin typeface="Tahoma" panose="020B0604030504040204" pitchFamily="34" charset="0"/>
                <a:ea typeface="Tahoma" panose="020B0604030504040204" pitchFamily="34" charset="0"/>
                <a:cs typeface="Tahoma" panose="020B0604030504040204" pitchFamily="34" charset="0"/>
              </a:rPr>
              <a:t> of 3.46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eV</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instead</a:t>
            </a:r>
            <a:r>
              <a:rPr lang="it-IT" sz="2400" baseline="0" dirty="0" smtClean="0">
                <a:latin typeface="Tahoma" panose="020B0604030504040204" pitchFamily="34" charset="0"/>
                <a:ea typeface="Tahoma" panose="020B0604030504040204" pitchFamily="34" charset="0"/>
                <a:cs typeface="Tahoma" panose="020B0604030504040204" pitchFamily="34" charset="0"/>
              </a:rPr>
              <a:t> of 2.6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eV</a:t>
            </a:r>
            <a:r>
              <a:rPr lang="it-IT" sz="2400" baseline="0" dirty="0" smtClean="0">
                <a:latin typeface="Tahoma" panose="020B0604030504040204" pitchFamily="34" charset="0"/>
                <a:ea typeface="Tahoma" panose="020B0604030504040204" pitchFamily="34" charset="0"/>
                <a:cs typeface="Tahoma" panose="020B0604030504040204" pitchFamily="34" charset="0"/>
              </a:rPr>
              <a:t>).</a:t>
            </a:r>
          </a:p>
          <a:p>
            <a:pPr marL="342900" indent="-342900" algn="just">
              <a:lnSpc>
                <a:spcPct val="112000"/>
              </a:lnSpc>
              <a:buFont typeface="MS PGothic" panose="020B0600070205080204" pitchFamily="34" charset="-128"/>
              <a:buChar char="✓"/>
            </a:pPr>
            <a:r>
              <a:rPr lang="it-IT" sz="2400" baseline="0" dirty="0" err="1" smtClean="0">
                <a:latin typeface="Tahoma" panose="020B0604030504040204" pitchFamily="34" charset="0"/>
                <a:ea typeface="Tahoma" panose="020B0604030504040204" pitchFamily="34" charset="0"/>
                <a:cs typeface="Tahoma" panose="020B0604030504040204" pitchFamily="34" charset="0"/>
              </a:rPr>
              <a:t>Thermionic</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measurements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allowed</a:t>
            </a:r>
            <a:r>
              <a:rPr lang="it-IT" sz="2400" baseline="0" dirty="0" smtClean="0">
                <a:latin typeface="Tahoma" panose="020B0604030504040204" pitchFamily="34" charset="0"/>
                <a:ea typeface="Tahoma" panose="020B0604030504040204" pitchFamily="34" charset="0"/>
                <a:cs typeface="Tahoma" panose="020B0604030504040204" pitchFamily="34" charset="0"/>
              </a:rPr>
              <a:t> to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calculate</a:t>
            </a:r>
            <a:r>
              <a:rPr lang="it-IT" sz="2400" baseline="0" dirty="0" smtClean="0">
                <a:latin typeface="Tahoma" panose="020B0604030504040204" pitchFamily="34" charset="0"/>
                <a:ea typeface="Tahoma" panose="020B0604030504040204" pitchFamily="34" charset="0"/>
                <a:cs typeface="Tahoma" panose="020B0604030504040204" pitchFamily="34" charset="0"/>
              </a:rPr>
              <a:t>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value</a:t>
            </a:r>
            <a:r>
              <a:rPr lang="it-IT" sz="2400" baseline="0" dirty="0" smtClean="0">
                <a:latin typeface="Tahoma" panose="020B0604030504040204" pitchFamily="34" charset="0"/>
                <a:ea typeface="Tahoma" panose="020B0604030504040204" pitchFamily="34" charset="0"/>
                <a:cs typeface="Tahoma" panose="020B0604030504040204" pitchFamily="34" charset="0"/>
              </a:rPr>
              <a:t> of work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function</a:t>
            </a:r>
            <a:r>
              <a:rPr lang="it-IT" sz="2400" baseline="0" dirty="0" smtClean="0">
                <a:latin typeface="Tahoma" panose="020B0604030504040204" pitchFamily="34" charset="0"/>
                <a:ea typeface="Tahoma" panose="020B0604030504040204" pitchFamily="34" charset="0"/>
                <a:cs typeface="Tahoma" panose="020B0604030504040204" pitchFamily="34" charset="0"/>
              </a:rPr>
              <a:t> by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applying</a:t>
            </a:r>
            <a:r>
              <a:rPr lang="it-IT" sz="2400" baseline="0" dirty="0" smtClean="0">
                <a:latin typeface="Tahoma" panose="020B0604030504040204" pitchFamily="34" charset="0"/>
                <a:ea typeface="Tahoma" panose="020B0604030504040204" pitchFamily="34" charset="0"/>
                <a:cs typeface="Tahoma" panose="020B0604030504040204" pitchFamily="34" charset="0"/>
              </a:rPr>
              <a:t> the Richardson-</a:t>
            </a:r>
            <a:r>
              <a:rPr lang="it-IT" sz="2400" baseline="0" dirty="0" err="1" smtClean="0">
                <a:latin typeface="Tahoma" panose="020B0604030504040204" pitchFamily="34" charset="0"/>
                <a:ea typeface="Tahoma" panose="020B0604030504040204" pitchFamily="34" charset="0"/>
                <a:cs typeface="Tahoma" panose="020B0604030504040204" pitchFamily="34" charset="0"/>
              </a:rPr>
              <a:t>Dushmann’s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fit</a:t>
            </a:r>
            <a:r>
              <a:rPr lang="it-IT" sz="2400" baseline="0" dirty="0" smtClean="0">
                <a:latin typeface="Tahoma" panose="020B0604030504040204" pitchFamily="34" charset="0"/>
                <a:ea typeface="Tahoma" panose="020B0604030504040204" pitchFamily="34" charset="0"/>
                <a:cs typeface="Tahoma" panose="020B0604030504040204" pitchFamily="34" charset="0"/>
              </a:rPr>
              <a:t>: a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value</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comparable</a:t>
            </a:r>
            <a:r>
              <a:rPr lang="it-IT" sz="2400" baseline="0" dirty="0" smtClean="0">
                <a:latin typeface="Tahoma" panose="020B0604030504040204" pitchFamily="34" charset="0"/>
                <a:ea typeface="Tahoma" panose="020B0604030504040204" pitchFamily="34" charset="0"/>
                <a:cs typeface="Tahoma" panose="020B0604030504040204" pitchFamily="34" charset="0"/>
              </a:rPr>
              <a:t> to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that</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measured</a:t>
            </a:r>
            <a:r>
              <a:rPr lang="it-IT" sz="2400" baseline="0" dirty="0" smtClean="0">
                <a:latin typeface="Tahoma" panose="020B0604030504040204" pitchFamily="34" charset="0"/>
                <a:ea typeface="Tahoma" panose="020B0604030504040204" pitchFamily="34" charset="0"/>
                <a:cs typeface="Tahoma" panose="020B0604030504040204" pitchFamily="34" charset="0"/>
              </a:rPr>
              <a:t> by UPS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was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found</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p>
          <a:p>
            <a:pPr marL="342900" indent="-342900" algn="just">
              <a:lnSpc>
                <a:spcPct val="110000"/>
              </a:lnSpc>
              <a:buFont typeface="MS PGothic" panose="020B0600070205080204" pitchFamily="34" charset="-128"/>
              <a:buChar char="✓"/>
            </a:pPr>
            <a:endParaRPr lang="it-IT" sz="2400" dirty="0">
              <a:latin typeface="Tahoma" panose="020B0604030504040204" pitchFamily="34" charset="0"/>
              <a:ea typeface="Tahoma" panose="020B0604030504040204" pitchFamily="34" charset="0"/>
              <a:cs typeface="Tahoma" panose="020B0604030504040204" pitchFamily="34" charset="0"/>
            </a:endParaRPr>
          </a:p>
        </p:txBody>
      </p:sp>
      <p:sp>
        <p:nvSpPr>
          <p:cNvPr id="204" name="CasellaDiTesto 203"/>
          <p:cNvSpPr txBox="1"/>
          <p:nvPr userDrawn="1"/>
        </p:nvSpPr>
        <p:spPr>
          <a:xfrm>
            <a:off x="20268008" y="24760534"/>
            <a:ext cx="4733457" cy="830997"/>
          </a:xfrm>
          <a:prstGeom prst="rect">
            <a:avLst/>
          </a:prstGeom>
          <a:noFill/>
        </p:spPr>
        <p:txBody>
          <a:bodyPr wrap="square" rtlCol="0">
            <a:spAutoFit/>
          </a:bodyPr>
          <a:lstStyle/>
          <a:p>
            <a:pPr algn="ctr"/>
            <a:r>
              <a:rPr lang="it-IT" sz="2400" b="1" i="1" dirty="0" smtClean="0">
                <a:latin typeface="Tahoma" panose="020B0604030504040204" pitchFamily="34" charset="0"/>
                <a:ea typeface="Tahoma" panose="020B0604030504040204" pitchFamily="34" charset="0"/>
                <a:cs typeface="Tahoma" panose="020B0604030504040204" pitchFamily="34" charset="0"/>
              </a:rPr>
              <a:t>Richardson-Dushmann</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 </a:t>
            </a:r>
            <a:r>
              <a:rPr lang="it-IT" sz="2400" b="1" i="1" baseline="0" dirty="0" err="1" smtClean="0">
                <a:latin typeface="Tahoma" panose="020B0604030504040204" pitchFamily="34" charset="0"/>
                <a:ea typeface="Tahoma" panose="020B0604030504040204" pitchFamily="34" charset="0"/>
                <a:cs typeface="Tahoma" panose="020B0604030504040204" pitchFamily="34" charset="0"/>
              </a:rPr>
              <a:t>fit</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a:t>
            </a:r>
          </a:p>
          <a:p>
            <a:pPr algn="ctr"/>
            <a:r>
              <a:rPr lang="it-IT" sz="2400" b="1" i="1" baseline="0" dirty="0" smtClean="0">
                <a:latin typeface="Tahoma" panose="020B0604030504040204" pitchFamily="34" charset="0"/>
                <a:ea typeface="Tahoma" panose="020B0604030504040204" pitchFamily="34" charset="0"/>
                <a:cs typeface="Tahoma" panose="020B0604030504040204" pitchFamily="34" charset="0"/>
              </a:rPr>
              <a:t>J= A</a:t>
            </a:r>
            <a:r>
              <a:rPr lang="it-IT" sz="2400" b="1" i="1" baseline="-25000" dirty="0" smtClean="0">
                <a:latin typeface="Tahoma" panose="020B0604030504040204" pitchFamily="34" charset="0"/>
                <a:ea typeface="Tahoma" panose="020B0604030504040204" pitchFamily="34" charset="0"/>
                <a:cs typeface="Tahoma" panose="020B0604030504040204" pitchFamily="34" charset="0"/>
              </a:rPr>
              <a:t>R</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T</a:t>
            </a:r>
            <a:r>
              <a:rPr lang="it-IT" sz="2400" b="1" i="1" baseline="30000" dirty="0" smtClean="0">
                <a:latin typeface="Tahoma" panose="020B0604030504040204" pitchFamily="34" charset="0"/>
                <a:ea typeface="Tahoma" panose="020B0604030504040204" pitchFamily="34" charset="0"/>
                <a:cs typeface="Tahoma" panose="020B0604030504040204" pitchFamily="34" charset="0"/>
              </a:rPr>
              <a:t>2</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exp(-</a:t>
            </a:r>
            <a:r>
              <a:rPr lang="el-GR" sz="2400" b="1" i="1" baseline="0" dirty="0" smtClean="0">
                <a:latin typeface="Tahoma" panose="020B0604030504040204" pitchFamily="34" charset="0"/>
                <a:ea typeface="Tahoma" panose="020B0604030504040204" pitchFamily="34" charset="0"/>
                <a:cs typeface="Tahoma" panose="020B0604030504040204" pitchFamily="34" charset="0"/>
              </a:rPr>
              <a:t>Φ</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/K</a:t>
            </a:r>
            <a:r>
              <a:rPr lang="it-IT" sz="2400" b="1" i="1" baseline="-25000" dirty="0" smtClean="0">
                <a:latin typeface="Tahoma" panose="020B0604030504040204" pitchFamily="34" charset="0"/>
                <a:ea typeface="Tahoma" panose="020B0604030504040204" pitchFamily="34" charset="0"/>
                <a:cs typeface="Tahoma" panose="020B0604030504040204" pitchFamily="34" charset="0"/>
              </a:rPr>
              <a:t>B</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T)</a:t>
            </a:r>
            <a:endParaRPr lang="it-IT" sz="2400" b="1" i="1" dirty="0">
              <a:latin typeface="Tahoma" panose="020B0604030504040204" pitchFamily="34" charset="0"/>
              <a:ea typeface="Tahoma" panose="020B0604030504040204" pitchFamily="34" charset="0"/>
              <a:cs typeface="Tahoma" panose="020B0604030504040204" pitchFamily="34" charset="0"/>
            </a:endParaRPr>
          </a:p>
        </p:txBody>
      </p:sp>
      <p:sp>
        <p:nvSpPr>
          <p:cNvPr id="205" name="CasellaDiTesto 204"/>
          <p:cNvSpPr txBox="1"/>
          <p:nvPr userDrawn="1"/>
        </p:nvSpPr>
        <p:spPr>
          <a:xfrm>
            <a:off x="10369327" y="25271924"/>
            <a:ext cx="4306661" cy="461665"/>
          </a:xfrm>
          <a:prstGeom prst="rect">
            <a:avLst/>
          </a:prstGeom>
          <a:noFill/>
        </p:spPr>
        <p:txBody>
          <a:bodyPr wrap="square" rtlCol="0">
            <a:spAutoFit/>
          </a:bodyPr>
          <a:lstStyle/>
          <a:p>
            <a:pPr algn="ctr"/>
            <a:r>
              <a:rPr lang="it-IT" sz="2400" b="1" i="1" dirty="0" smtClean="0">
                <a:solidFill>
                  <a:schemeClr val="accent6"/>
                </a:solidFill>
                <a:latin typeface="Tahoma" panose="020B0604030504040204" pitchFamily="34" charset="0"/>
                <a:ea typeface="Tahoma" panose="020B0604030504040204" pitchFamily="34" charset="0"/>
                <a:cs typeface="Tahoma" panose="020B0604030504040204" pitchFamily="34" charset="0"/>
              </a:rPr>
              <a:t>VTEC setup</a:t>
            </a:r>
            <a:r>
              <a:rPr lang="it-IT" sz="2400" b="1" i="1" baseline="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 </a:t>
            </a:r>
            <a:endParaRPr lang="it-IT" sz="2400" b="1" i="1"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pic>
        <p:nvPicPr>
          <p:cNvPr id="1029" name="Picture 5" descr="F:\Plot 3.WMF"/>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a:off x="17170659" y="25421397"/>
            <a:ext cx="4215892" cy="3814379"/>
          </a:xfrm>
          <a:prstGeom prst="rect">
            <a:avLst/>
          </a:prstGeom>
          <a:noFill/>
          <a:extLst>
            <a:ext uri="{909E8E84-426E-40DD-AFC4-6F175D3DCCD1}">
              <a14:hiddenFill xmlns:a14="http://schemas.microsoft.com/office/drawing/2010/main">
                <a:solidFill>
                  <a:srgbClr val="FFFFFF"/>
                </a:solidFill>
              </a14:hiddenFill>
            </a:ext>
          </a:extLst>
        </p:spPr>
      </p:pic>
      <p:sp>
        <p:nvSpPr>
          <p:cNvPr id="206" name="CasellaDiTesto 205"/>
          <p:cNvSpPr txBox="1"/>
          <p:nvPr userDrawn="1"/>
        </p:nvSpPr>
        <p:spPr>
          <a:xfrm>
            <a:off x="21321643" y="27171048"/>
            <a:ext cx="4025348" cy="1200329"/>
          </a:xfrm>
          <a:prstGeom prst="rect">
            <a:avLst/>
          </a:prstGeom>
          <a:noFill/>
        </p:spPr>
        <p:txBody>
          <a:bodyPr wrap="square" rtlCol="0">
            <a:spAutoFit/>
          </a:bodyPr>
          <a:lstStyle/>
          <a:p>
            <a:pPr algn="ctr"/>
            <a:r>
              <a:rPr lang="it-IT" sz="2400" b="1" i="1" baseline="0" dirty="0" smtClean="0">
                <a:latin typeface="Tahoma" panose="020B0604030504040204" pitchFamily="34" charset="0"/>
                <a:ea typeface="Tahoma" panose="020B0604030504040204" pitchFamily="34" charset="0"/>
                <a:cs typeface="Tahoma" panose="020B0604030504040204" pitchFamily="34" charset="0"/>
              </a:rPr>
              <a:t>A</a:t>
            </a:r>
            <a:r>
              <a:rPr lang="it-IT" sz="2400" b="1" i="1" baseline="-25000" dirty="0" smtClean="0">
                <a:latin typeface="Tahoma" panose="020B0604030504040204" pitchFamily="34" charset="0"/>
                <a:ea typeface="Tahoma" panose="020B0604030504040204" pitchFamily="34" charset="0"/>
                <a:cs typeface="Tahoma" panose="020B0604030504040204" pitchFamily="34" charset="0"/>
              </a:rPr>
              <a:t>R</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 1.76 ± 0.04 A/cm</a:t>
            </a:r>
            <a:r>
              <a:rPr lang="it-IT" sz="2400" b="1" i="1" baseline="30000" dirty="0" smtClean="0">
                <a:latin typeface="Tahoma" panose="020B0604030504040204" pitchFamily="34" charset="0"/>
                <a:ea typeface="Tahoma" panose="020B0604030504040204" pitchFamily="34" charset="0"/>
                <a:cs typeface="Tahoma" panose="020B0604030504040204" pitchFamily="34" charset="0"/>
              </a:rPr>
              <a:t>2</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K</a:t>
            </a:r>
            <a:r>
              <a:rPr lang="it-IT" sz="2400" b="1" i="1" baseline="30000" dirty="0" smtClean="0">
                <a:latin typeface="Tahoma" panose="020B0604030504040204" pitchFamily="34" charset="0"/>
                <a:ea typeface="Tahoma" panose="020B0604030504040204" pitchFamily="34" charset="0"/>
                <a:cs typeface="Tahoma" panose="020B0604030504040204" pitchFamily="34" charset="0"/>
              </a:rPr>
              <a:t>2</a:t>
            </a:r>
          </a:p>
          <a:p>
            <a:pPr algn="ctr"/>
            <a:r>
              <a:rPr lang="el-GR" sz="2400" b="1" i="1" baseline="0" dirty="0" smtClean="0">
                <a:latin typeface="Tahoma" panose="020B0604030504040204" pitchFamily="34" charset="0"/>
                <a:ea typeface="Tahoma" panose="020B0604030504040204" pitchFamily="34" charset="0"/>
                <a:cs typeface="Tahoma" panose="020B0604030504040204" pitchFamily="34" charset="0"/>
              </a:rPr>
              <a:t>Φ</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 3.1 ± 0.1 </a:t>
            </a:r>
            <a:r>
              <a:rPr lang="it-IT" sz="2400" b="1" i="1" baseline="0" dirty="0" err="1" smtClean="0">
                <a:latin typeface="Tahoma" panose="020B0604030504040204" pitchFamily="34" charset="0"/>
                <a:ea typeface="Tahoma" panose="020B0604030504040204" pitchFamily="34" charset="0"/>
                <a:cs typeface="Tahoma" panose="020B0604030504040204" pitchFamily="34" charset="0"/>
              </a:rPr>
              <a:t>eV</a:t>
            </a:r>
            <a:endParaRPr lang="it-IT" sz="2400" b="1" i="1" dirty="0">
              <a:latin typeface="Tahoma" panose="020B0604030504040204" pitchFamily="34" charset="0"/>
              <a:ea typeface="Tahoma" panose="020B0604030504040204" pitchFamily="34" charset="0"/>
              <a:cs typeface="Tahoma" panose="020B0604030504040204" pitchFamily="34" charset="0"/>
            </a:endParaRPr>
          </a:p>
        </p:txBody>
      </p:sp>
      <p:sp>
        <p:nvSpPr>
          <p:cNvPr id="207" name="Rettangolo 206"/>
          <p:cNvSpPr/>
          <p:nvPr userDrawn="1"/>
        </p:nvSpPr>
        <p:spPr>
          <a:xfrm>
            <a:off x="19113328" y="25733349"/>
            <a:ext cx="880134" cy="400110"/>
          </a:xfrm>
          <a:prstGeom prst="rect">
            <a:avLst/>
          </a:prstGeom>
        </p:spPr>
        <p:txBody>
          <a:bodyPr wrap="square">
            <a:spAutoFit/>
          </a:bodyPr>
          <a:lstStyle/>
          <a:p>
            <a:pPr algn="ctr"/>
            <a:r>
              <a:rPr lang="it-IT" sz="2000" b="1" dirty="0" smtClean="0">
                <a:solidFill>
                  <a:schemeClr val="accent6"/>
                </a:solidFill>
                <a:latin typeface="Tahoma" panose="020B0604030504040204" pitchFamily="34" charset="0"/>
                <a:ea typeface="Tahoma" panose="020B0604030504040204" pitchFamily="34" charset="0"/>
                <a:cs typeface="Tahoma" panose="020B0604030504040204" pitchFamily="34" charset="0"/>
              </a:rPr>
              <a:t>LB04</a:t>
            </a:r>
            <a:endParaRPr lang="it-IT" sz="2000" b="1"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sp>
        <p:nvSpPr>
          <p:cNvPr id="91" name="CasellaDiTesto 90"/>
          <p:cNvSpPr txBox="1"/>
          <p:nvPr userDrawn="1"/>
        </p:nvSpPr>
        <p:spPr>
          <a:xfrm>
            <a:off x="14260353" y="17479587"/>
            <a:ext cx="9502462" cy="461665"/>
          </a:xfrm>
          <a:prstGeom prst="rect">
            <a:avLst/>
          </a:prstGeom>
          <a:noFill/>
        </p:spPr>
        <p:txBody>
          <a:bodyPr wrap="square" rtlCol="0">
            <a:spAutoFit/>
          </a:bodyPr>
          <a:lstStyle/>
          <a:p>
            <a:pPr algn="ctr"/>
            <a:r>
              <a:rPr lang="it-IT" sz="2400" b="1" dirty="0" smtClean="0">
                <a:latin typeface="Tahoma" panose="020B0604030504040204" pitchFamily="34" charset="0"/>
                <a:ea typeface="Tahoma" panose="020B0604030504040204" pitchFamily="34" charset="0"/>
                <a:cs typeface="Tahoma" panose="020B0604030504040204" pitchFamily="34" charset="0"/>
              </a:rPr>
              <a:t>XPS </a:t>
            </a:r>
            <a:r>
              <a:rPr lang="it-IT" sz="2400" b="1" dirty="0" err="1" smtClean="0">
                <a:latin typeface="Tahoma" panose="020B0604030504040204" pitchFamily="34" charset="0"/>
                <a:ea typeface="Tahoma" panose="020B0604030504040204" pitchFamily="34" charset="0"/>
                <a:cs typeface="Tahoma" panose="020B0604030504040204" pitchFamily="34" charset="0"/>
              </a:rPr>
              <a:t>investigation</a:t>
            </a:r>
            <a:r>
              <a:rPr lang="it-IT" sz="2400" b="1" dirty="0" smtClean="0">
                <a:latin typeface="Tahoma" panose="020B0604030504040204" pitchFamily="34" charset="0"/>
                <a:ea typeface="Tahoma" panose="020B0604030504040204" pitchFamily="34" charset="0"/>
                <a:cs typeface="Tahoma" panose="020B0604030504040204" pitchFamily="34" charset="0"/>
              </a:rPr>
              <a:t>: </a:t>
            </a:r>
            <a:r>
              <a:rPr lang="it-IT" sz="2400" b="1" dirty="0" err="1" smtClean="0">
                <a:latin typeface="Tahoma" panose="020B0604030504040204" pitchFamily="34" charset="0"/>
                <a:ea typeface="Tahoma" panose="020B0604030504040204" pitchFamily="34" charset="0"/>
                <a:cs typeface="Tahoma" panose="020B0604030504040204" pitchFamily="34" charset="0"/>
              </a:rPr>
              <a:t>elemental</a:t>
            </a:r>
            <a:r>
              <a:rPr lang="it-IT" sz="2400" b="1" dirty="0" smtClean="0">
                <a:latin typeface="Tahoma" panose="020B0604030504040204" pitchFamily="34" charset="0"/>
                <a:ea typeface="Tahoma" panose="020B0604030504040204" pitchFamily="34" charset="0"/>
                <a:cs typeface="Tahoma" panose="020B0604030504040204" pitchFamily="34" charset="0"/>
              </a:rPr>
              <a:t> </a:t>
            </a:r>
            <a:r>
              <a:rPr lang="it-IT" sz="2400" b="1" dirty="0" err="1" smtClean="0">
                <a:latin typeface="Tahoma" panose="020B0604030504040204" pitchFamily="34" charset="0"/>
                <a:ea typeface="Tahoma" panose="020B0604030504040204" pitchFamily="34" charset="0"/>
                <a:cs typeface="Tahoma" panose="020B0604030504040204" pitchFamily="34" charset="0"/>
              </a:rPr>
              <a:t>quantification</a:t>
            </a:r>
            <a:endParaRPr lang="it-IT" sz="2400"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2" name="Tabella 91"/>
          <p:cNvGraphicFramePr>
            <a:graphicFrameLocks noGrp="1"/>
          </p:cNvGraphicFramePr>
          <p:nvPr userDrawn="1">
            <p:extLst>
              <p:ext uri="{D42A27DB-BD31-4B8C-83A1-F6EECF244321}">
                <p14:modId xmlns:p14="http://schemas.microsoft.com/office/powerpoint/2010/main" val="700051299"/>
              </p:ext>
            </p:extLst>
          </p:nvPr>
        </p:nvGraphicFramePr>
        <p:xfrm>
          <a:off x="19852925" y="18177504"/>
          <a:ext cx="4824536" cy="2682240"/>
        </p:xfrm>
        <a:graphic>
          <a:graphicData uri="http://schemas.openxmlformats.org/drawingml/2006/table">
            <a:tbl>
              <a:tblPr firstRow="1" bandRow="1">
                <a:tableStyleId>{93296810-A885-4BE3-A3E7-6D5BEEA58F35}</a:tableStyleId>
              </a:tblPr>
              <a:tblGrid>
                <a:gridCol w="1313733"/>
                <a:gridCol w="1570153"/>
                <a:gridCol w="1940650"/>
              </a:tblGrid>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Sample</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B/La ratio</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err="1" smtClean="0">
                          <a:latin typeface="Tahoma" panose="020B0604030504040204" pitchFamily="34" charset="0"/>
                          <a:ea typeface="Tahoma" panose="020B0604030504040204" pitchFamily="34" charset="0"/>
                          <a:cs typeface="Tahoma" panose="020B0604030504040204" pitchFamily="34" charset="0"/>
                        </a:rPr>
                        <a:t>Oxygen</a:t>
                      </a:r>
                      <a:r>
                        <a:rPr lang="it-IT" sz="2000" baseline="0" dirty="0" smtClean="0">
                          <a:latin typeface="Tahoma" panose="020B0604030504040204" pitchFamily="34" charset="0"/>
                          <a:ea typeface="Tahoma" panose="020B0604030504040204" pitchFamily="34" charset="0"/>
                          <a:cs typeface="Tahoma" panose="020B0604030504040204" pitchFamily="34" charset="0"/>
                        </a:rPr>
                        <a:t> </a:t>
                      </a:r>
                      <a:r>
                        <a:rPr lang="it-IT" sz="2000" baseline="0" dirty="0" err="1" smtClean="0">
                          <a:latin typeface="Tahoma" panose="020B0604030504040204" pitchFamily="34" charset="0"/>
                          <a:ea typeface="Tahoma" panose="020B0604030504040204" pitchFamily="34" charset="0"/>
                          <a:cs typeface="Tahoma" panose="020B0604030504040204" pitchFamily="34" charset="0"/>
                        </a:rPr>
                        <a:t>content</a:t>
                      </a:r>
                      <a:r>
                        <a:rPr lang="it-IT" sz="2000" baseline="0" dirty="0" smtClean="0">
                          <a:latin typeface="Tahoma" panose="020B0604030504040204" pitchFamily="34" charset="0"/>
                          <a:ea typeface="Tahoma" panose="020B0604030504040204" pitchFamily="34" charset="0"/>
                          <a:cs typeface="Tahoma" panose="020B0604030504040204" pitchFamily="34" charset="0"/>
                        </a:rPr>
                        <a:t> (%)</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Target</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3.17</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13.8</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LB01</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2.48</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44</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LB02</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1.12</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43.7</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LB03</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3.18</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46.5</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r h="370840">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LB04</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0.54</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000" dirty="0" smtClean="0">
                          <a:latin typeface="Tahoma" panose="020B0604030504040204" pitchFamily="34" charset="0"/>
                          <a:ea typeface="Tahoma" panose="020B0604030504040204" pitchFamily="34" charset="0"/>
                          <a:cs typeface="Tahoma" panose="020B0604030504040204" pitchFamily="34" charset="0"/>
                        </a:rPr>
                        <a:t>31.7</a:t>
                      </a:r>
                      <a:endParaRPr lang="it-IT" sz="2000" dirty="0">
                        <a:latin typeface="Tahoma" panose="020B0604030504040204" pitchFamily="34" charset="0"/>
                        <a:ea typeface="Tahoma" panose="020B0604030504040204" pitchFamily="34" charset="0"/>
                        <a:cs typeface="Tahoma" panose="020B0604030504040204" pitchFamily="34" charset="0"/>
                      </a:endParaRPr>
                    </a:p>
                  </a:txBody>
                  <a:tcPr anchor="ctr"/>
                </a:tc>
              </a:tr>
            </a:tbl>
          </a:graphicData>
        </a:graphic>
      </p:graphicFrame>
      <p:graphicFrame>
        <p:nvGraphicFramePr>
          <p:cNvPr id="93" name="Grafico 92"/>
          <p:cNvGraphicFramePr>
            <a:graphicFrameLocks/>
          </p:cNvGraphicFramePr>
          <p:nvPr userDrawn="1">
            <p:extLst>
              <p:ext uri="{D42A27DB-BD31-4B8C-83A1-F6EECF244321}">
                <p14:modId xmlns:p14="http://schemas.microsoft.com/office/powerpoint/2010/main" val="2349156966"/>
              </p:ext>
            </p:extLst>
          </p:nvPr>
        </p:nvGraphicFramePr>
        <p:xfrm>
          <a:off x="14185709" y="18032708"/>
          <a:ext cx="5568840" cy="3395417"/>
        </p:xfrm>
        <a:graphic>
          <a:graphicData uri="http://schemas.openxmlformats.org/drawingml/2006/chart">
            <c:chart xmlns:c="http://schemas.openxmlformats.org/drawingml/2006/chart" xmlns:r="http://schemas.openxmlformats.org/officeDocument/2006/relationships" r:id="rId26"/>
          </a:graphicData>
        </a:graphic>
      </p:graphicFrame>
      <p:pic>
        <p:nvPicPr>
          <p:cNvPr id="1041" name="Picture 17" descr="C:\Users\utente\Dropbox\DiaC2-HTM\IMG-20170517-WA0001.jpg"/>
          <p:cNvPicPr>
            <a:picLocks noChangeAspect="1" noChangeArrowheads="1"/>
          </p:cNvPicPr>
          <p:nvPr userDrawn="1"/>
        </p:nvPicPr>
        <p:blipFill>
          <a:blip r:embed="rId27" cstate="print">
            <a:extLst>
              <a:ext uri="{28A0092B-C50C-407E-A947-70E740481C1C}">
                <a14:useLocalDpi xmlns:a14="http://schemas.microsoft.com/office/drawing/2010/main" val="0"/>
              </a:ext>
            </a:extLst>
          </a:blip>
          <a:srcRect/>
          <a:stretch>
            <a:fillRect/>
          </a:stretch>
        </p:blipFill>
        <p:spPr bwMode="auto">
          <a:xfrm>
            <a:off x="13393663" y="27170231"/>
            <a:ext cx="3671541" cy="2065242"/>
          </a:xfrm>
          <a:prstGeom prst="rect">
            <a:avLst/>
          </a:prstGeom>
          <a:noFill/>
          <a:extLst>
            <a:ext uri="{909E8E84-426E-40DD-AFC4-6F175D3DCCD1}">
              <a14:hiddenFill xmlns:a14="http://schemas.microsoft.com/office/drawing/2010/main">
                <a:solidFill>
                  <a:srgbClr val="FFFFFF"/>
                </a:solidFill>
              </a14:hiddenFill>
            </a:ext>
          </a:extLst>
        </p:spPr>
      </p:pic>
      <p:cxnSp>
        <p:nvCxnSpPr>
          <p:cNvPr id="81" name="Connettore 2 80"/>
          <p:cNvCxnSpPr/>
          <p:nvPr userDrawn="1"/>
        </p:nvCxnSpPr>
        <p:spPr>
          <a:xfrm>
            <a:off x="14908270" y="27688348"/>
            <a:ext cx="334256" cy="322989"/>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0" name="CasellaDiTesto 99"/>
          <p:cNvSpPr txBox="1"/>
          <p:nvPr userDrawn="1"/>
        </p:nvSpPr>
        <p:spPr>
          <a:xfrm>
            <a:off x="14157285" y="27349794"/>
            <a:ext cx="2307986" cy="338554"/>
          </a:xfrm>
          <a:prstGeom prst="rect">
            <a:avLst/>
          </a:prstGeom>
          <a:noFill/>
        </p:spPr>
        <p:txBody>
          <a:bodyPr wrap="square" rtlCol="0">
            <a:spAutoFit/>
          </a:bodyPr>
          <a:lstStyle/>
          <a:p>
            <a:pPr algn="ctr"/>
            <a:r>
              <a:rPr lang="it-IT" sz="16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Cooled</a:t>
            </a:r>
            <a:r>
              <a:rPr lang="it-IT" sz="1600" b="1" baseline="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it-IT" sz="1600" b="1" baseline="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Collector</a:t>
            </a:r>
            <a:endParaRPr lang="it-IT" sz="16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94" name="Freccia in giù 4"/>
          <p:cNvSpPr/>
          <p:nvPr userDrawn="1"/>
        </p:nvSpPr>
        <p:spPr>
          <a:xfrm rot="2425076">
            <a:off x="21196695" y="25584603"/>
            <a:ext cx="791944" cy="1482859"/>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95" name="Freccia in giù 4"/>
          <p:cNvSpPr/>
          <p:nvPr userDrawn="1"/>
        </p:nvSpPr>
        <p:spPr>
          <a:xfrm rot="16200000">
            <a:off x="21011929" y="27089816"/>
            <a:ext cx="791944" cy="1482859"/>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96" name="CasellaDiTesto 79"/>
          <p:cNvSpPr txBox="1"/>
          <p:nvPr userDrawn="1"/>
        </p:nvSpPr>
        <p:spPr>
          <a:xfrm rot="16200000">
            <a:off x="15398182" y="21340813"/>
            <a:ext cx="4968727" cy="307777"/>
          </a:xfrm>
          <a:prstGeom prst="rect">
            <a:avLst/>
          </a:prstGeom>
          <a:noFill/>
        </p:spPr>
        <p:txBody>
          <a:bodyPr wrap="square" rtlCol="0">
            <a:spAutoFit/>
          </a:bodyPr>
          <a:lstStyle/>
          <a:p>
            <a:pPr algn="just"/>
            <a:r>
              <a:rPr lang="it-IT" sz="1400" dirty="0" smtClean="0">
                <a:latin typeface="Tahoma" panose="020B0604030504040204" pitchFamily="34" charset="0"/>
                <a:ea typeface="Tahoma" panose="020B0604030504040204" pitchFamily="34" charset="0"/>
                <a:cs typeface="Tahoma" panose="020B0604030504040204" pitchFamily="34" charset="0"/>
              </a:rPr>
              <a:t>Under investigation</a:t>
            </a:r>
            <a:endParaRPr lang="it-IT" sz="1400" baseline="-25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42625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3291840" rtl="0" eaLnBrk="1" latinLnBrk="0" hangingPunct="1">
        <a:spcBef>
          <a:spcPct val="0"/>
        </a:spcBef>
        <a:buNone/>
        <a:defRPr sz="15800" kern="1200">
          <a:solidFill>
            <a:schemeClr val="tx1"/>
          </a:solidFill>
          <a:latin typeface="+mj-lt"/>
          <a:ea typeface="+mj-ea"/>
          <a:cs typeface="+mj-cs"/>
        </a:defRPr>
      </a:lvl1pPr>
    </p:titleStyle>
    <p:bodyStyle>
      <a:lvl1pPr marL="1234440" indent="-1234440" algn="l" defTabSz="3291840" rtl="0" eaLnBrk="1" latinLnBrk="0" hangingPunct="1">
        <a:spcBef>
          <a:spcPct val="20000"/>
        </a:spcBef>
        <a:buFont typeface="Arial" panose="020B0604020202020204" pitchFamily="34" charset="0"/>
        <a:buChar char="•"/>
        <a:defRPr sz="11500" kern="1200">
          <a:solidFill>
            <a:schemeClr val="tx1"/>
          </a:solidFill>
          <a:latin typeface="+mn-lt"/>
          <a:ea typeface="+mn-ea"/>
          <a:cs typeface="+mn-cs"/>
        </a:defRPr>
      </a:lvl1pPr>
      <a:lvl2pPr marL="2674620" indent="-1028700" algn="l" defTabSz="3291840" rtl="0" eaLnBrk="1" latinLnBrk="0" hangingPunct="1">
        <a:spcBef>
          <a:spcPct val="20000"/>
        </a:spcBef>
        <a:buFont typeface="Arial" panose="020B0604020202020204" pitchFamily="34" charset="0"/>
        <a:buChar char="–"/>
        <a:defRPr sz="10100" kern="1200">
          <a:solidFill>
            <a:schemeClr val="tx1"/>
          </a:solidFill>
          <a:latin typeface="+mn-lt"/>
          <a:ea typeface="+mn-ea"/>
          <a:cs typeface="+mn-cs"/>
        </a:defRPr>
      </a:lvl2pPr>
      <a:lvl3pPr marL="4114800" indent="-822960" algn="l" defTabSz="3291840"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3pPr>
      <a:lvl4pPr marL="576072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4pPr>
      <a:lvl5pPr marL="740664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5pPr>
      <a:lvl6pPr marL="905256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6pPr>
      <a:lvl7pPr marL="1069848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7pPr>
      <a:lvl8pPr marL="1234440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8pPr>
      <a:lvl9pPr marL="1399032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9pPr>
    </p:bodyStyle>
    <p:otherStyle>
      <a:defPPr>
        <a:defRPr lang="it-IT"/>
      </a:defPPr>
      <a:lvl1pPr marL="0" algn="l" defTabSz="3291840" rtl="0" eaLnBrk="1" latinLnBrk="0" hangingPunct="1">
        <a:defRPr sz="6500" kern="1200">
          <a:solidFill>
            <a:schemeClr val="tx1"/>
          </a:solidFill>
          <a:latin typeface="+mn-lt"/>
          <a:ea typeface="+mn-ea"/>
          <a:cs typeface="+mn-cs"/>
        </a:defRPr>
      </a:lvl1pPr>
      <a:lvl2pPr marL="1645920" algn="l" defTabSz="3291840" rtl="0" eaLnBrk="1" latinLnBrk="0" hangingPunct="1">
        <a:defRPr sz="6500" kern="1200">
          <a:solidFill>
            <a:schemeClr val="tx1"/>
          </a:solidFill>
          <a:latin typeface="+mn-lt"/>
          <a:ea typeface="+mn-ea"/>
          <a:cs typeface="+mn-cs"/>
        </a:defRPr>
      </a:lvl2pPr>
      <a:lvl3pPr marL="3291840" algn="l" defTabSz="3291840" rtl="0" eaLnBrk="1" latinLnBrk="0" hangingPunct="1">
        <a:defRPr sz="6500" kern="1200">
          <a:solidFill>
            <a:schemeClr val="tx1"/>
          </a:solidFill>
          <a:latin typeface="+mn-lt"/>
          <a:ea typeface="+mn-ea"/>
          <a:cs typeface="+mn-cs"/>
        </a:defRPr>
      </a:lvl3pPr>
      <a:lvl4pPr marL="4937760" algn="l" defTabSz="3291840" rtl="0" eaLnBrk="1" latinLnBrk="0" hangingPunct="1">
        <a:defRPr sz="6500" kern="1200">
          <a:solidFill>
            <a:schemeClr val="tx1"/>
          </a:solidFill>
          <a:latin typeface="+mn-lt"/>
          <a:ea typeface="+mn-ea"/>
          <a:cs typeface="+mn-cs"/>
        </a:defRPr>
      </a:lvl4pPr>
      <a:lvl5pPr marL="6583680" algn="l" defTabSz="3291840" rtl="0" eaLnBrk="1" latinLnBrk="0" hangingPunct="1">
        <a:defRPr sz="6500" kern="1200">
          <a:solidFill>
            <a:schemeClr val="tx1"/>
          </a:solidFill>
          <a:latin typeface="+mn-lt"/>
          <a:ea typeface="+mn-ea"/>
          <a:cs typeface="+mn-cs"/>
        </a:defRPr>
      </a:lvl5pPr>
      <a:lvl6pPr marL="8229600" algn="l" defTabSz="3291840" rtl="0" eaLnBrk="1" latinLnBrk="0" hangingPunct="1">
        <a:defRPr sz="6500" kern="1200">
          <a:solidFill>
            <a:schemeClr val="tx1"/>
          </a:solidFill>
          <a:latin typeface="+mn-lt"/>
          <a:ea typeface="+mn-ea"/>
          <a:cs typeface="+mn-cs"/>
        </a:defRPr>
      </a:lvl6pPr>
      <a:lvl7pPr marL="9875520" algn="l" defTabSz="3291840" rtl="0" eaLnBrk="1" latinLnBrk="0" hangingPunct="1">
        <a:defRPr sz="6500" kern="1200">
          <a:solidFill>
            <a:schemeClr val="tx1"/>
          </a:solidFill>
          <a:latin typeface="+mn-lt"/>
          <a:ea typeface="+mn-ea"/>
          <a:cs typeface="+mn-cs"/>
        </a:defRPr>
      </a:lvl7pPr>
      <a:lvl8pPr marL="11521440" algn="l" defTabSz="3291840" rtl="0" eaLnBrk="1" latinLnBrk="0" hangingPunct="1">
        <a:defRPr sz="6500" kern="1200">
          <a:solidFill>
            <a:schemeClr val="tx1"/>
          </a:solidFill>
          <a:latin typeface="+mn-lt"/>
          <a:ea typeface="+mn-ea"/>
          <a:cs typeface="+mn-cs"/>
        </a:defRPr>
      </a:lvl8pPr>
      <a:lvl9pPr marL="13167360" algn="l" defTabSz="3291840" rtl="0" eaLnBrk="1" latinLnBrk="0" hangingPunct="1">
        <a:defRPr sz="6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38151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1874</TotalTime>
  <Words>0</Words>
  <Application>Microsoft Office PowerPoint</Application>
  <PresentationFormat>Personalizzato</PresentationFormat>
  <Paragraphs>0</Paragraphs>
  <Slides>1</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vt:i4>
      </vt:variant>
    </vt:vector>
  </HeadingPairs>
  <TitlesOfParts>
    <vt:vector size="7" baseType="lpstr">
      <vt:lpstr>Arial</vt:lpstr>
      <vt:lpstr>MS PGothic</vt:lpstr>
      <vt:lpstr>Tahoma</vt:lpstr>
      <vt:lpstr>Calibri</vt:lpstr>
      <vt:lpstr>Symbol</vt:lpstr>
      <vt:lpstr>Tema di Office</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utente</cp:lastModifiedBy>
  <cp:revision>54</cp:revision>
  <dcterms:created xsi:type="dcterms:W3CDTF">2017-05-16T11:45:24Z</dcterms:created>
  <dcterms:modified xsi:type="dcterms:W3CDTF">2017-05-19T10:05:30Z</dcterms:modified>
</cp:coreProperties>
</file>